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7" r:id="rId11"/>
    <p:sldId id="264" r:id="rId12"/>
    <p:sldId id="265" r:id="rId13"/>
  </p:sldIdLst>
  <p:sldSz cx="18288000" cy="10287000"/>
  <p:notesSz cx="18288000" cy="10287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2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004A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E2E2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004A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8349" y="2762793"/>
            <a:ext cx="6612255" cy="608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E2E2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004A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2518" y="979778"/>
            <a:ext cx="9162962" cy="166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004AA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1737" y="2972216"/>
            <a:ext cx="14564525" cy="545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2E2E2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6767" y="2833734"/>
            <a:ext cx="490220" cy="824230"/>
            <a:chOff x="1126767" y="2833734"/>
            <a:chExt cx="490220" cy="824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882" y="2833734"/>
              <a:ext cx="373809" cy="3468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767" y="3083349"/>
              <a:ext cx="489842" cy="57436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8482" y="293916"/>
            <a:ext cx="7429506" cy="809789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321668" y="9258300"/>
            <a:ext cx="7722870" cy="1028700"/>
          </a:xfrm>
          <a:custGeom>
            <a:avLst/>
            <a:gdLst/>
            <a:ahLst/>
            <a:cxnLst/>
            <a:rect l="l" t="t" r="r" b="b"/>
            <a:pathLst>
              <a:path w="7722870" h="1028700">
                <a:moveTo>
                  <a:pt x="7722708" y="1028699"/>
                </a:moveTo>
                <a:lnTo>
                  <a:pt x="7670103" y="1028699"/>
                </a:lnTo>
                <a:lnTo>
                  <a:pt x="6693935" y="26291"/>
                </a:lnTo>
                <a:lnTo>
                  <a:pt x="6720932" y="0"/>
                </a:lnTo>
                <a:lnTo>
                  <a:pt x="7722708" y="1028699"/>
                </a:lnTo>
                <a:close/>
              </a:path>
              <a:path w="7722870" h="1028700">
                <a:moveTo>
                  <a:pt x="7416968" y="1028699"/>
                </a:moveTo>
                <a:lnTo>
                  <a:pt x="7366307" y="1028699"/>
                </a:lnTo>
                <a:lnTo>
                  <a:pt x="6389665" y="25805"/>
                </a:lnTo>
                <a:lnTo>
                  <a:pt x="6415667" y="482"/>
                </a:lnTo>
                <a:lnTo>
                  <a:pt x="7416968" y="1028699"/>
                </a:lnTo>
                <a:close/>
              </a:path>
              <a:path w="7722870" h="1028700">
                <a:moveTo>
                  <a:pt x="7111229" y="1028699"/>
                </a:moveTo>
                <a:lnTo>
                  <a:pt x="7062509" y="1028699"/>
                </a:lnTo>
                <a:lnTo>
                  <a:pt x="6085395" y="25320"/>
                </a:lnTo>
                <a:lnTo>
                  <a:pt x="6110400" y="968"/>
                </a:lnTo>
                <a:lnTo>
                  <a:pt x="7111229" y="1028699"/>
                </a:lnTo>
                <a:close/>
              </a:path>
              <a:path w="7722870" h="1028700">
                <a:moveTo>
                  <a:pt x="6805489" y="1028699"/>
                </a:moveTo>
                <a:lnTo>
                  <a:pt x="6758712" y="1028699"/>
                </a:lnTo>
                <a:lnTo>
                  <a:pt x="5781126" y="24834"/>
                </a:lnTo>
                <a:lnTo>
                  <a:pt x="5805133" y="1453"/>
                </a:lnTo>
                <a:lnTo>
                  <a:pt x="6805489" y="1028699"/>
                </a:lnTo>
                <a:close/>
              </a:path>
              <a:path w="7722870" h="1028700">
                <a:moveTo>
                  <a:pt x="6499749" y="1028699"/>
                </a:moveTo>
                <a:lnTo>
                  <a:pt x="6454915" y="1028699"/>
                </a:lnTo>
                <a:lnTo>
                  <a:pt x="5476856" y="24348"/>
                </a:lnTo>
                <a:lnTo>
                  <a:pt x="5499866" y="1939"/>
                </a:lnTo>
                <a:lnTo>
                  <a:pt x="6499749" y="1028699"/>
                </a:lnTo>
                <a:close/>
              </a:path>
              <a:path w="7722870" h="1028700">
                <a:moveTo>
                  <a:pt x="6194009" y="1028699"/>
                </a:moveTo>
                <a:lnTo>
                  <a:pt x="6151119" y="1028699"/>
                </a:lnTo>
                <a:lnTo>
                  <a:pt x="5172586" y="23863"/>
                </a:lnTo>
                <a:lnTo>
                  <a:pt x="5194599" y="2425"/>
                </a:lnTo>
                <a:lnTo>
                  <a:pt x="6194009" y="1028699"/>
                </a:lnTo>
                <a:close/>
              </a:path>
              <a:path w="7722870" h="1028700">
                <a:moveTo>
                  <a:pt x="5888270" y="1028699"/>
                </a:moveTo>
                <a:lnTo>
                  <a:pt x="5847321" y="1028699"/>
                </a:lnTo>
                <a:lnTo>
                  <a:pt x="4868316" y="23377"/>
                </a:lnTo>
                <a:lnTo>
                  <a:pt x="4889332" y="2910"/>
                </a:lnTo>
                <a:lnTo>
                  <a:pt x="5888270" y="1028699"/>
                </a:lnTo>
                <a:close/>
              </a:path>
              <a:path w="7722870" h="1028700">
                <a:moveTo>
                  <a:pt x="5582530" y="1028699"/>
                </a:moveTo>
                <a:lnTo>
                  <a:pt x="5543524" y="1028699"/>
                </a:lnTo>
                <a:lnTo>
                  <a:pt x="4564046" y="22892"/>
                </a:lnTo>
                <a:lnTo>
                  <a:pt x="4584065" y="3396"/>
                </a:lnTo>
                <a:lnTo>
                  <a:pt x="5582530" y="1028699"/>
                </a:lnTo>
                <a:close/>
              </a:path>
              <a:path w="7722870" h="1028700">
                <a:moveTo>
                  <a:pt x="5276790" y="1028699"/>
                </a:moveTo>
                <a:lnTo>
                  <a:pt x="5239727" y="1028699"/>
                </a:lnTo>
                <a:lnTo>
                  <a:pt x="4259776" y="22406"/>
                </a:lnTo>
                <a:lnTo>
                  <a:pt x="4278798" y="3881"/>
                </a:lnTo>
                <a:lnTo>
                  <a:pt x="5276790" y="1028699"/>
                </a:lnTo>
                <a:close/>
              </a:path>
              <a:path w="7722870" h="1028700">
                <a:moveTo>
                  <a:pt x="4971050" y="1028699"/>
                </a:moveTo>
                <a:lnTo>
                  <a:pt x="4935930" y="1028699"/>
                </a:lnTo>
                <a:lnTo>
                  <a:pt x="3955507" y="21921"/>
                </a:lnTo>
                <a:lnTo>
                  <a:pt x="3973531" y="4367"/>
                </a:lnTo>
                <a:lnTo>
                  <a:pt x="4971050" y="1028699"/>
                </a:lnTo>
                <a:close/>
              </a:path>
              <a:path w="7722870" h="1028700">
                <a:moveTo>
                  <a:pt x="4665310" y="1028699"/>
                </a:moveTo>
                <a:lnTo>
                  <a:pt x="4632133" y="1028699"/>
                </a:lnTo>
                <a:lnTo>
                  <a:pt x="3651237" y="21435"/>
                </a:lnTo>
                <a:lnTo>
                  <a:pt x="3668265" y="4853"/>
                </a:lnTo>
                <a:lnTo>
                  <a:pt x="4665310" y="1028699"/>
                </a:lnTo>
                <a:close/>
              </a:path>
              <a:path w="7722870" h="1028700">
                <a:moveTo>
                  <a:pt x="4359570" y="1028699"/>
                </a:moveTo>
                <a:lnTo>
                  <a:pt x="4328336" y="1028699"/>
                </a:lnTo>
                <a:lnTo>
                  <a:pt x="3346967" y="20950"/>
                </a:lnTo>
                <a:lnTo>
                  <a:pt x="3362997" y="5338"/>
                </a:lnTo>
                <a:lnTo>
                  <a:pt x="4359570" y="1028699"/>
                </a:lnTo>
                <a:close/>
              </a:path>
              <a:path w="7722870" h="1028700">
                <a:moveTo>
                  <a:pt x="4053830" y="1028699"/>
                </a:moveTo>
                <a:lnTo>
                  <a:pt x="4024539" y="1028699"/>
                </a:lnTo>
                <a:lnTo>
                  <a:pt x="3042697" y="20464"/>
                </a:lnTo>
                <a:lnTo>
                  <a:pt x="3057730" y="5824"/>
                </a:lnTo>
                <a:lnTo>
                  <a:pt x="4053830" y="1028699"/>
                </a:lnTo>
                <a:close/>
              </a:path>
              <a:path w="7722870" h="1028700">
                <a:moveTo>
                  <a:pt x="3748091" y="1028699"/>
                </a:moveTo>
                <a:lnTo>
                  <a:pt x="3720742" y="1028699"/>
                </a:lnTo>
                <a:lnTo>
                  <a:pt x="2738428" y="19979"/>
                </a:lnTo>
                <a:lnTo>
                  <a:pt x="2752463" y="6309"/>
                </a:lnTo>
                <a:lnTo>
                  <a:pt x="3748091" y="1028699"/>
                </a:lnTo>
                <a:close/>
              </a:path>
              <a:path w="7722870" h="1028700">
                <a:moveTo>
                  <a:pt x="3442351" y="1028699"/>
                </a:moveTo>
                <a:lnTo>
                  <a:pt x="3416945" y="1028699"/>
                </a:lnTo>
                <a:lnTo>
                  <a:pt x="2434158" y="19493"/>
                </a:lnTo>
                <a:lnTo>
                  <a:pt x="2447196" y="6795"/>
                </a:lnTo>
                <a:lnTo>
                  <a:pt x="3442351" y="1028699"/>
                </a:lnTo>
                <a:close/>
              </a:path>
              <a:path w="7722870" h="1028700">
                <a:moveTo>
                  <a:pt x="3136611" y="1028699"/>
                </a:moveTo>
                <a:lnTo>
                  <a:pt x="3113148" y="1028699"/>
                </a:lnTo>
                <a:lnTo>
                  <a:pt x="2129888" y="19007"/>
                </a:lnTo>
                <a:lnTo>
                  <a:pt x="2141930" y="7280"/>
                </a:lnTo>
                <a:lnTo>
                  <a:pt x="3136611" y="1028699"/>
                </a:lnTo>
                <a:close/>
              </a:path>
              <a:path w="7722870" h="1028700">
                <a:moveTo>
                  <a:pt x="2830871" y="1028699"/>
                </a:moveTo>
                <a:lnTo>
                  <a:pt x="2809351" y="1028699"/>
                </a:lnTo>
                <a:lnTo>
                  <a:pt x="1825619" y="18521"/>
                </a:lnTo>
                <a:lnTo>
                  <a:pt x="1836662" y="7766"/>
                </a:lnTo>
                <a:lnTo>
                  <a:pt x="2830871" y="1028699"/>
                </a:lnTo>
                <a:close/>
              </a:path>
              <a:path w="7722870" h="1028700">
                <a:moveTo>
                  <a:pt x="2525132" y="1028699"/>
                </a:moveTo>
                <a:lnTo>
                  <a:pt x="2505553" y="1028699"/>
                </a:lnTo>
                <a:lnTo>
                  <a:pt x="1521348" y="18036"/>
                </a:lnTo>
                <a:lnTo>
                  <a:pt x="1531396" y="8251"/>
                </a:lnTo>
                <a:lnTo>
                  <a:pt x="2525132" y="1028699"/>
                </a:lnTo>
                <a:close/>
              </a:path>
              <a:path w="7722870" h="1028700">
                <a:moveTo>
                  <a:pt x="2219392" y="1028699"/>
                </a:moveTo>
                <a:lnTo>
                  <a:pt x="2201756" y="1028699"/>
                </a:lnTo>
                <a:lnTo>
                  <a:pt x="1217078" y="17550"/>
                </a:lnTo>
                <a:lnTo>
                  <a:pt x="1226129" y="8737"/>
                </a:lnTo>
                <a:lnTo>
                  <a:pt x="2219392" y="1028699"/>
                </a:lnTo>
                <a:close/>
              </a:path>
              <a:path w="7722870" h="1028700">
                <a:moveTo>
                  <a:pt x="1913652" y="1028699"/>
                </a:moveTo>
                <a:lnTo>
                  <a:pt x="1897959" y="1028699"/>
                </a:lnTo>
                <a:lnTo>
                  <a:pt x="912809" y="17065"/>
                </a:lnTo>
                <a:lnTo>
                  <a:pt x="920862" y="9222"/>
                </a:lnTo>
                <a:lnTo>
                  <a:pt x="1913652" y="1028699"/>
                </a:lnTo>
                <a:close/>
              </a:path>
              <a:path w="7722870" h="1028700">
                <a:moveTo>
                  <a:pt x="1607912" y="1028699"/>
                </a:moveTo>
                <a:lnTo>
                  <a:pt x="1594162" y="1028699"/>
                </a:lnTo>
                <a:lnTo>
                  <a:pt x="608539" y="16579"/>
                </a:lnTo>
                <a:lnTo>
                  <a:pt x="615595" y="9708"/>
                </a:lnTo>
                <a:lnTo>
                  <a:pt x="1607912" y="1028699"/>
                </a:lnTo>
                <a:close/>
              </a:path>
              <a:path w="7722870" h="1028700">
                <a:moveTo>
                  <a:pt x="1302172" y="1028699"/>
                </a:moveTo>
                <a:lnTo>
                  <a:pt x="1290365" y="1028699"/>
                </a:lnTo>
                <a:lnTo>
                  <a:pt x="304269" y="16094"/>
                </a:lnTo>
                <a:lnTo>
                  <a:pt x="310328" y="10194"/>
                </a:lnTo>
                <a:lnTo>
                  <a:pt x="1302172" y="1028699"/>
                </a:lnTo>
                <a:close/>
              </a:path>
              <a:path w="7722870" h="1028700">
                <a:moveTo>
                  <a:pt x="996432" y="1028699"/>
                </a:moveTo>
                <a:lnTo>
                  <a:pt x="986568" y="1028699"/>
                </a:lnTo>
                <a:lnTo>
                  <a:pt x="0" y="15608"/>
                </a:lnTo>
                <a:lnTo>
                  <a:pt x="5061" y="10679"/>
                </a:lnTo>
                <a:lnTo>
                  <a:pt x="996432" y="1028699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6000" y="3815679"/>
            <a:ext cx="7505700" cy="2757806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>
              <a:lnSpc>
                <a:spcPts val="4050"/>
              </a:lnSpc>
              <a:spcBef>
                <a:spcPts val="1005"/>
              </a:spcBef>
            </a:pPr>
            <a:r>
              <a:rPr lang="kk-KZ" sz="4150" b="1" spc="-409" dirty="0">
                <a:solidFill>
                  <a:srgbClr val="004AAC"/>
                </a:solidFill>
                <a:latin typeface="Verdana"/>
                <a:cs typeface="Verdana"/>
              </a:rPr>
              <a:t>ҚАЗАҚСТАНДАҒЫ ЛОГИСТИКАЛЫҚ ЖҮЙЕ</a:t>
            </a:r>
            <a:r>
              <a:rPr lang="ru-RU" sz="4150" b="1" spc="-409" dirty="0">
                <a:solidFill>
                  <a:srgbClr val="004AAC"/>
                </a:solidFill>
                <a:latin typeface="Verdana"/>
                <a:cs typeface="Verdana"/>
              </a:rPr>
              <a:t>.</a:t>
            </a:r>
            <a:r>
              <a:rPr lang="kk-KZ" sz="4150" b="1" spc="-409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4150" b="1" spc="-409" dirty="0" err="1">
                <a:solidFill>
                  <a:srgbClr val="004AAC"/>
                </a:solidFill>
                <a:latin typeface="Verdana"/>
                <a:cs typeface="Verdana"/>
              </a:rPr>
              <a:t>Б</a:t>
            </a:r>
            <a:r>
              <a:rPr sz="4150" b="1" spc="-605" dirty="0" err="1">
                <a:solidFill>
                  <a:srgbClr val="004AAC"/>
                </a:solidFill>
                <a:latin typeface="Verdana"/>
                <a:cs typeface="Verdana"/>
              </a:rPr>
              <a:t>а</a:t>
            </a:r>
            <a:r>
              <a:rPr sz="4150" b="1" spc="-415" dirty="0" err="1">
                <a:solidFill>
                  <a:srgbClr val="004AAC"/>
                </a:solidFill>
                <a:latin typeface="Verdana"/>
                <a:cs typeface="Verdana"/>
              </a:rPr>
              <a:t>р</a:t>
            </a:r>
            <a:r>
              <a:rPr sz="4150" b="1" spc="-170" dirty="0" err="1">
                <a:solidFill>
                  <a:srgbClr val="004AAC"/>
                </a:solidFill>
                <a:latin typeface="Verdana"/>
                <a:cs typeface="Verdana"/>
              </a:rPr>
              <a:t>л</a:t>
            </a:r>
            <a:r>
              <a:rPr sz="4150" b="1" spc="-335" dirty="0" err="1">
                <a:solidFill>
                  <a:srgbClr val="004AAC"/>
                </a:solidFill>
                <a:latin typeface="Verdana"/>
                <a:cs typeface="Verdana"/>
              </a:rPr>
              <a:t>ы</a:t>
            </a:r>
            <a:r>
              <a:rPr sz="4150" b="1" spc="-5" dirty="0" err="1">
                <a:solidFill>
                  <a:srgbClr val="004AAC"/>
                </a:solidFill>
                <a:latin typeface="Verdana"/>
                <a:cs typeface="Verdana"/>
              </a:rPr>
              <a:t>қ</a:t>
            </a:r>
            <a:r>
              <a:rPr sz="4150" b="1" spc="-330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4150" b="1" spc="-170" dirty="0">
                <a:solidFill>
                  <a:srgbClr val="004AAC"/>
                </a:solidFill>
                <a:latin typeface="Verdana"/>
                <a:cs typeface="Verdana"/>
              </a:rPr>
              <a:t>л</a:t>
            </a:r>
            <a:r>
              <a:rPr sz="4150" b="1" spc="-509" dirty="0">
                <a:solidFill>
                  <a:srgbClr val="004AAC"/>
                </a:solidFill>
                <a:latin typeface="Verdana"/>
                <a:cs typeface="Verdana"/>
              </a:rPr>
              <a:t>о</a:t>
            </a:r>
            <a:r>
              <a:rPr sz="4150" b="1" spc="-155" dirty="0">
                <a:solidFill>
                  <a:srgbClr val="004AAC"/>
                </a:solidFill>
                <a:latin typeface="Verdana"/>
                <a:cs typeface="Verdana"/>
              </a:rPr>
              <a:t>г</a:t>
            </a:r>
            <a:r>
              <a:rPr sz="4150" b="1" spc="-265" dirty="0">
                <a:solidFill>
                  <a:srgbClr val="004AAC"/>
                </a:solidFill>
                <a:latin typeface="Verdana"/>
                <a:cs typeface="Verdana"/>
              </a:rPr>
              <a:t>и</a:t>
            </a:r>
            <a:r>
              <a:rPr sz="4150" b="1" spc="-340" dirty="0">
                <a:solidFill>
                  <a:srgbClr val="004AAC"/>
                </a:solidFill>
                <a:latin typeface="Verdana"/>
                <a:cs typeface="Verdana"/>
              </a:rPr>
              <a:t>с</a:t>
            </a:r>
            <a:r>
              <a:rPr sz="4150" b="1" spc="-60" dirty="0">
                <a:solidFill>
                  <a:srgbClr val="004AAC"/>
                </a:solidFill>
                <a:latin typeface="Verdana"/>
                <a:cs typeface="Verdana"/>
              </a:rPr>
              <a:t>т</a:t>
            </a:r>
            <a:r>
              <a:rPr sz="4150" b="1" spc="-265" dirty="0">
                <a:solidFill>
                  <a:srgbClr val="004AAC"/>
                </a:solidFill>
                <a:latin typeface="Verdana"/>
                <a:cs typeface="Verdana"/>
              </a:rPr>
              <a:t>и</a:t>
            </a:r>
            <a:r>
              <a:rPr sz="4150" b="1" spc="-330" dirty="0">
                <a:solidFill>
                  <a:srgbClr val="004AAC"/>
                </a:solidFill>
                <a:latin typeface="Verdana"/>
                <a:cs typeface="Verdana"/>
              </a:rPr>
              <a:t>к</a:t>
            </a:r>
            <a:r>
              <a:rPr sz="4150" b="1" spc="-605" dirty="0">
                <a:solidFill>
                  <a:srgbClr val="004AAC"/>
                </a:solidFill>
                <a:latin typeface="Verdana"/>
                <a:cs typeface="Verdana"/>
              </a:rPr>
              <a:t>а</a:t>
            </a:r>
            <a:r>
              <a:rPr sz="4150" b="1" spc="-170" dirty="0">
                <a:solidFill>
                  <a:srgbClr val="004AAC"/>
                </a:solidFill>
                <a:latin typeface="Verdana"/>
                <a:cs typeface="Verdana"/>
              </a:rPr>
              <a:t>л</a:t>
            </a:r>
            <a:r>
              <a:rPr sz="4150" b="1" spc="-335" dirty="0">
                <a:solidFill>
                  <a:srgbClr val="004AAC"/>
                </a:solidFill>
                <a:latin typeface="Verdana"/>
                <a:cs typeface="Verdana"/>
              </a:rPr>
              <a:t>ы</a:t>
            </a:r>
            <a:r>
              <a:rPr sz="4150" b="1" spc="-5" dirty="0">
                <a:solidFill>
                  <a:srgbClr val="004AAC"/>
                </a:solidFill>
                <a:latin typeface="Verdana"/>
                <a:cs typeface="Verdana"/>
              </a:rPr>
              <a:t>қ  </a:t>
            </a:r>
            <a:r>
              <a:rPr sz="4150" b="1" spc="-465" dirty="0">
                <a:solidFill>
                  <a:srgbClr val="004AAC"/>
                </a:solidFill>
                <a:latin typeface="Verdana"/>
                <a:cs typeface="Verdana"/>
              </a:rPr>
              <a:t>ж</a:t>
            </a:r>
            <a:r>
              <a:rPr sz="4150" b="1" spc="-475" dirty="0">
                <a:solidFill>
                  <a:srgbClr val="004AAC"/>
                </a:solidFill>
                <a:latin typeface="Verdana"/>
                <a:cs typeface="Verdana"/>
              </a:rPr>
              <a:t>ү</a:t>
            </a:r>
            <a:r>
              <a:rPr sz="4150" b="1" spc="-265" dirty="0">
                <a:solidFill>
                  <a:srgbClr val="004AAC"/>
                </a:solidFill>
                <a:latin typeface="Verdana"/>
                <a:cs typeface="Verdana"/>
              </a:rPr>
              <a:t>й</a:t>
            </a:r>
            <a:r>
              <a:rPr sz="4150" b="1" spc="-530" dirty="0">
                <a:solidFill>
                  <a:srgbClr val="004AAC"/>
                </a:solidFill>
                <a:latin typeface="Verdana"/>
                <a:cs typeface="Verdana"/>
              </a:rPr>
              <a:t>е</a:t>
            </a:r>
            <a:r>
              <a:rPr sz="4150" b="1" spc="-170" dirty="0">
                <a:solidFill>
                  <a:srgbClr val="004AAC"/>
                </a:solidFill>
                <a:latin typeface="Verdana"/>
                <a:cs typeface="Verdana"/>
              </a:rPr>
              <a:t>л</a:t>
            </a:r>
            <a:r>
              <a:rPr sz="4150" b="1" spc="-530" dirty="0">
                <a:solidFill>
                  <a:srgbClr val="004AAC"/>
                </a:solidFill>
                <a:latin typeface="Verdana"/>
                <a:cs typeface="Verdana"/>
              </a:rPr>
              <a:t>е</a:t>
            </a:r>
            <a:r>
              <a:rPr sz="4150" b="1" spc="-415" dirty="0">
                <a:solidFill>
                  <a:srgbClr val="004AAC"/>
                </a:solidFill>
                <a:latin typeface="Verdana"/>
                <a:cs typeface="Verdana"/>
              </a:rPr>
              <a:t>р</a:t>
            </a:r>
            <a:r>
              <a:rPr sz="4150" b="1" spc="-105" dirty="0">
                <a:solidFill>
                  <a:srgbClr val="004AAC"/>
                </a:solidFill>
                <a:latin typeface="Verdana"/>
                <a:cs typeface="Verdana"/>
              </a:rPr>
              <a:t>д</a:t>
            </a:r>
            <a:r>
              <a:rPr sz="4150" b="1" spc="-70" dirty="0">
                <a:solidFill>
                  <a:srgbClr val="004AAC"/>
                </a:solidFill>
                <a:latin typeface="Verdana"/>
                <a:cs typeface="Verdana"/>
              </a:rPr>
              <a:t>і</a:t>
            </a:r>
            <a:r>
              <a:rPr sz="4150" b="1" spc="-130" dirty="0">
                <a:solidFill>
                  <a:srgbClr val="004AAC"/>
                </a:solidFill>
                <a:latin typeface="Verdana"/>
                <a:cs typeface="Verdana"/>
              </a:rPr>
              <a:t>ң</a:t>
            </a:r>
            <a:r>
              <a:rPr sz="4150" b="1" spc="-330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4150" b="1" spc="-605" dirty="0">
                <a:solidFill>
                  <a:srgbClr val="004AAC"/>
                </a:solidFill>
                <a:latin typeface="Verdana"/>
                <a:cs typeface="Verdana"/>
              </a:rPr>
              <a:t>а</a:t>
            </a:r>
            <a:r>
              <a:rPr sz="4150" b="1" spc="-415" dirty="0">
                <a:solidFill>
                  <a:srgbClr val="004AAC"/>
                </a:solidFill>
                <a:latin typeface="Verdana"/>
                <a:cs typeface="Verdana"/>
              </a:rPr>
              <a:t>р</a:t>
            </a:r>
            <a:r>
              <a:rPr sz="4150" b="1" spc="-60" dirty="0">
                <a:solidFill>
                  <a:srgbClr val="004AAC"/>
                </a:solidFill>
                <a:latin typeface="Verdana"/>
                <a:cs typeface="Verdana"/>
              </a:rPr>
              <a:t>т</a:t>
            </a:r>
            <a:r>
              <a:rPr sz="4150" b="1" spc="-335" dirty="0">
                <a:solidFill>
                  <a:srgbClr val="004AAC"/>
                </a:solidFill>
                <a:latin typeface="Verdana"/>
                <a:cs typeface="Verdana"/>
              </a:rPr>
              <a:t>ы</a:t>
            </a:r>
            <a:r>
              <a:rPr sz="4150" b="1" spc="-10" dirty="0">
                <a:solidFill>
                  <a:srgbClr val="004AAC"/>
                </a:solidFill>
                <a:latin typeface="Verdana"/>
                <a:cs typeface="Verdana"/>
              </a:rPr>
              <a:t>қ</a:t>
            </a:r>
            <a:r>
              <a:rPr sz="4150" b="1" spc="-420" dirty="0">
                <a:solidFill>
                  <a:srgbClr val="004AAC"/>
                </a:solidFill>
                <a:latin typeface="Verdana"/>
                <a:cs typeface="Verdana"/>
              </a:rPr>
              <a:t>ш</a:t>
            </a:r>
            <a:r>
              <a:rPr sz="4150" b="1" spc="-335" dirty="0">
                <a:solidFill>
                  <a:srgbClr val="004AAC"/>
                </a:solidFill>
                <a:latin typeface="Verdana"/>
                <a:cs typeface="Verdana"/>
              </a:rPr>
              <a:t>ы</a:t>
            </a:r>
            <a:r>
              <a:rPr sz="4150" b="1" spc="-170" dirty="0">
                <a:solidFill>
                  <a:srgbClr val="004AAC"/>
                </a:solidFill>
                <a:latin typeface="Verdana"/>
                <a:cs typeface="Verdana"/>
              </a:rPr>
              <a:t>л</a:t>
            </a:r>
            <a:r>
              <a:rPr sz="4150" b="1" spc="-335" dirty="0">
                <a:solidFill>
                  <a:srgbClr val="004AAC"/>
                </a:solidFill>
                <a:latin typeface="Verdana"/>
                <a:cs typeface="Verdana"/>
              </a:rPr>
              <a:t>ы</a:t>
            </a:r>
            <a:r>
              <a:rPr sz="4150" b="1" spc="-155" dirty="0">
                <a:solidFill>
                  <a:srgbClr val="004AAC"/>
                </a:solidFill>
                <a:latin typeface="Verdana"/>
                <a:cs typeface="Verdana"/>
              </a:rPr>
              <a:t>ғ</a:t>
            </a:r>
            <a:r>
              <a:rPr sz="4150" b="1" spc="-190" dirty="0">
                <a:solidFill>
                  <a:srgbClr val="004AAC"/>
                </a:solidFill>
                <a:latin typeface="Verdana"/>
                <a:cs typeface="Verdana"/>
              </a:rPr>
              <a:t>ы  </a:t>
            </a:r>
            <a:r>
              <a:rPr sz="4150" b="1" spc="-135" dirty="0">
                <a:solidFill>
                  <a:srgbClr val="004AAC"/>
                </a:solidFill>
                <a:latin typeface="Verdana"/>
                <a:cs typeface="Verdana"/>
              </a:rPr>
              <a:t>м</a:t>
            </a:r>
            <a:r>
              <a:rPr sz="4150" b="1" spc="-530" dirty="0">
                <a:solidFill>
                  <a:srgbClr val="004AAC"/>
                </a:solidFill>
                <a:latin typeface="Verdana"/>
                <a:cs typeface="Verdana"/>
              </a:rPr>
              <a:t>е</a:t>
            </a:r>
            <a:r>
              <a:rPr sz="4150" b="1" spc="-225" dirty="0">
                <a:solidFill>
                  <a:srgbClr val="004AAC"/>
                </a:solidFill>
                <a:latin typeface="Verdana"/>
                <a:cs typeface="Verdana"/>
              </a:rPr>
              <a:t>н</a:t>
            </a:r>
            <a:r>
              <a:rPr sz="4150" b="1" spc="-330" dirty="0">
                <a:solidFill>
                  <a:srgbClr val="004AAC"/>
                </a:solidFill>
                <a:latin typeface="Verdana"/>
                <a:cs typeface="Verdana"/>
              </a:rPr>
              <a:t> к</a:t>
            </a:r>
            <a:r>
              <a:rPr sz="4150" b="1" spc="-530" dirty="0">
                <a:solidFill>
                  <a:srgbClr val="004AAC"/>
                </a:solidFill>
                <a:latin typeface="Verdana"/>
                <a:cs typeface="Verdana"/>
              </a:rPr>
              <a:t>е</a:t>
            </a:r>
            <a:r>
              <a:rPr sz="4150" b="1" spc="-135" dirty="0">
                <a:solidFill>
                  <a:srgbClr val="004AAC"/>
                </a:solidFill>
                <a:latin typeface="Verdana"/>
                <a:cs typeface="Verdana"/>
              </a:rPr>
              <a:t>м</a:t>
            </a:r>
            <a:r>
              <a:rPr sz="4150" b="1" spc="-420" dirty="0">
                <a:solidFill>
                  <a:srgbClr val="004AAC"/>
                </a:solidFill>
                <a:latin typeface="Verdana"/>
                <a:cs typeface="Verdana"/>
              </a:rPr>
              <a:t>ш</a:t>
            </a:r>
            <a:r>
              <a:rPr sz="4150" b="1" spc="-70" dirty="0">
                <a:solidFill>
                  <a:srgbClr val="004AAC"/>
                </a:solidFill>
                <a:latin typeface="Verdana"/>
                <a:cs typeface="Verdana"/>
              </a:rPr>
              <a:t>і</a:t>
            </a:r>
            <a:r>
              <a:rPr sz="4150" b="1" spc="-170" dirty="0">
                <a:solidFill>
                  <a:srgbClr val="004AAC"/>
                </a:solidFill>
                <a:latin typeface="Verdana"/>
                <a:cs typeface="Verdana"/>
              </a:rPr>
              <a:t>л</a:t>
            </a:r>
            <a:r>
              <a:rPr sz="4150" b="1" spc="-70" dirty="0">
                <a:solidFill>
                  <a:srgbClr val="004AAC"/>
                </a:solidFill>
                <a:latin typeface="Verdana"/>
                <a:cs typeface="Verdana"/>
              </a:rPr>
              <a:t>і</a:t>
            </a:r>
            <a:r>
              <a:rPr sz="4150" b="1" spc="-330" dirty="0">
                <a:solidFill>
                  <a:srgbClr val="004AAC"/>
                </a:solidFill>
                <a:latin typeface="Verdana"/>
                <a:cs typeface="Verdana"/>
              </a:rPr>
              <a:t>к</a:t>
            </a:r>
            <a:r>
              <a:rPr sz="4150" b="1" spc="-60" dirty="0">
                <a:solidFill>
                  <a:srgbClr val="004AAC"/>
                </a:solidFill>
                <a:latin typeface="Verdana"/>
                <a:cs typeface="Verdana"/>
              </a:rPr>
              <a:t>т</a:t>
            </a:r>
            <a:r>
              <a:rPr sz="4150" b="1" spc="-530" dirty="0">
                <a:solidFill>
                  <a:srgbClr val="004AAC"/>
                </a:solidFill>
                <a:latin typeface="Verdana"/>
                <a:cs typeface="Verdana"/>
              </a:rPr>
              <a:t>е</a:t>
            </a:r>
            <a:r>
              <a:rPr sz="4150" b="1" spc="-415" dirty="0">
                <a:solidFill>
                  <a:srgbClr val="004AAC"/>
                </a:solidFill>
                <a:latin typeface="Verdana"/>
                <a:cs typeface="Verdana"/>
              </a:rPr>
              <a:t>р</a:t>
            </a:r>
            <a:r>
              <a:rPr sz="4150" b="1" spc="-70" dirty="0">
                <a:solidFill>
                  <a:srgbClr val="004AAC"/>
                </a:solidFill>
                <a:latin typeface="Verdana"/>
                <a:cs typeface="Verdana"/>
              </a:rPr>
              <a:t>і</a:t>
            </a:r>
            <a:r>
              <a:rPr sz="4150" b="1" spc="-225" dirty="0">
                <a:solidFill>
                  <a:srgbClr val="004AAC"/>
                </a:solidFill>
                <a:latin typeface="Verdana"/>
                <a:cs typeface="Verdana"/>
              </a:rPr>
              <a:t>н</a:t>
            </a:r>
            <a:r>
              <a:rPr sz="4150" b="1" spc="-330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4150" b="1" spc="-60" dirty="0">
                <a:solidFill>
                  <a:srgbClr val="004AAC"/>
                </a:solidFill>
                <a:latin typeface="Verdana"/>
                <a:cs typeface="Verdana"/>
              </a:rPr>
              <a:t>т</a:t>
            </a:r>
            <a:r>
              <a:rPr sz="4150" b="1" spc="-605" dirty="0">
                <a:solidFill>
                  <a:srgbClr val="004AAC"/>
                </a:solidFill>
                <a:latin typeface="Verdana"/>
                <a:cs typeface="Verdana"/>
              </a:rPr>
              <a:t>а</a:t>
            </a:r>
            <a:r>
              <a:rPr sz="4150" b="1" spc="-170" dirty="0">
                <a:solidFill>
                  <a:srgbClr val="004AAC"/>
                </a:solidFill>
                <a:latin typeface="Verdana"/>
                <a:cs typeface="Verdana"/>
              </a:rPr>
              <a:t>л</a:t>
            </a:r>
            <a:r>
              <a:rPr sz="4150" b="1" spc="-105" dirty="0">
                <a:solidFill>
                  <a:srgbClr val="004AAC"/>
                </a:solidFill>
                <a:latin typeface="Verdana"/>
                <a:cs typeface="Verdana"/>
              </a:rPr>
              <a:t>д</a:t>
            </a:r>
            <a:r>
              <a:rPr sz="4150" b="1" spc="-605" dirty="0">
                <a:solidFill>
                  <a:srgbClr val="004AAC"/>
                </a:solidFill>
                <a:latin typeface="Verdana"/>
                <a:cs typeface="Verdana"/>
              </a:rPr>
              <a:t>а</a:t>
            </a:r>
            <a:r>
              <a:rPr sz="4150" b="1" spc="-420" dirty="0">
                <a:solidFill>
                  <a:srgbClr val="004AAC"/>
                </a:solidFill>
                <a:latin typeface="Verdana"/>
                <a:cs typeface="Verdana"/>
              </a:rPr>
              <a:t>у</a:t>
            </a:r>
            <a:endParaRPr sz="41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1462" y="2909199"/>
            <a:ext cx="258508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3000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ДӘРІС</a:t>
            </a:r>
            <a:r>
              <a:rPr lang="kk-KZ" sz="3000" i="1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№10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9F62F-7595-73FD-001F-E0271487D808}"/>
              </a:ext>
            </a:extLst>
          </p:cNvPr>
          <p:cNvSpPr txBox="1"/>
          <p:nvPr/>
        </p:nvSpPr>
        <p:spPr>
          <a:xfrm>
            <a:off x="304800" y="7588085"/>
            <a:ext cx="9607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ҒЫЛЫМДАРЫНЫҢ КАНДИДАТЫ, ПРОФЕССОР </a:t>
            </a:r>
          </a:p>
          <a:p>
            <a:pPr algn="ct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ТОКБЕРГЕНОВА АЙГУЛ АБДУГАППАРОВНА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F6BB-2F3C-D1CD-1D9D-0EBFD3CF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47700"/>
            <a:ext cx="16383000" cy="1354217"/>
          </a:xfrm>
        </p:spPr>
        <p:txBody>
          <a:bodyPr/>
          <a:lstStyle/>
          <a:p>
            <a:pPr algn="ctr"/>
            <a:r>
              <a:rPr lang="ru-RU" sz="4400" dirty="0" err="1"/>
              <a:t>Қазақстан</a:t>
            </a:r>
            <a:r>
              <a:rPr lang="ru-RU" sz="4400" dirty="0"/>
              <a:t> </a:t>
            </a:r>
            <a:r>
              <a:rPr lang="ru-RU" sz="4400" dirty="0" err="1"/>
              <a:t>және</a:t>
            </a:r>
            <a:r>
              <a:rPr lang="ru-RU" sz="4400" dirty="0"/>
              <a:t> </a:t>
            </a:r>
            <a:r>
              <a:rPr lang="ru-RU" sz="4400" dirty="0" err="1"/>
              <a:t>әлем</a:t>
            </a:r>
            <a:r>
              <a:rPr lang="ru-RU" sz="4400" dirty="0"/>
              <a:t> </a:t>
            </a:r>
            <a:r>
              <a:rPr lang="ru-RU" sz="4400" dirty="0" err="1"/>
              <a:t>бойынша</a:t>
            </a:r>
            <a:r>
              <a:rPr lang="ru-RU" sz="4400" dirty="0"/>
              <a:t> логистика </a:t>
            </a:r>
            <a:r>
              <a:rPr lang="ru-RU" sz="4400" dirty="0" err="1"/>
              <a:t>статистикасы</a:t>
            </a:r>
            <a:br>
              <a:rPr lang="ru-RU" sz="4400" dirty="0"/>
            </a:br>
            <a:r>
              <a:rPr lang="ru-RU" sz="4400" dirty="0"/>
              <a:t> (2024ж. – 2025ж</a:t>
            </a:r>
            <a:r>
              <a:rPr lang="kk-KZ" sz="4400" dirty="0"/>
              <a:t>.</a:t>
            </a:r>
            <a:r>
              <a:rPr lang="ru-RU" sz="4400" dirty="0"/>
              <a:t>)</a:t>
            </a:r>
            <a:endParaRPr lang="en-US" sz="4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5EBC85-E5E9-66CD-2627-FC5D2188A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7684"/>
              </p:ext>
            </p:extLst>
          </p:nvPr>
        </p:nvGraphicFramePr>
        <p:xfrm>
          <a:off x="1524000" y="2400300"/>
          <a:ext cx="15697200" cy="6781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825433">
                  <a:extLst>
                    <a:ext uri="{9D8B030D-6E8A-4147-A177-3AD203B41FA5}">
                      <a16:colId xmlns:a16="http://schemas.microsoft.com/office/drawing/2014/main" val="867461177"/>
                    </a:ext>
                  </a:extLst>
                </a:gridCol>
                <a:gridCol w="7871767">
                  <a:extLst>
                    <a:ext uri="{9D8B030D-6E8A-4147-A177-3AD203B41FA5}">
                      <a16:colId xmlns:a16="http://schemas.microsoft.com/office/drawing/2014/main" val="2274675098"/>
                    </a:ext>
                  </a:extLst>
                </a:gridCol>
              </a:tblGrid>
              <a:tr h="6004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577539"/>
                  </a:ext>
                </a:extLst>
              </a:tr>
              <a:tr h="1094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Қазақстанның Логистика тиімділік индексі (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LPI, 2024)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 (Рейтинг: 63-орын, Дүниежүзілік банк деректері бойынша)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965785"/>
                  </a:ext>
                </a:extLst>
              </a:tr>
              <a:tr h="6004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 жеткізу уақыты (ішкі тасымал)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1–3 күн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393174"/>
                  </a:ext>
                </a:extLst>
              </a:tr>
              <a:tr h="6004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 жеткізу уақыты (экспорт/импорт)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6–12 күн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665358"/>
                  </a:ext>
                </a:extLst>
              </a:tr>
              <a:tr h="6004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Логистика саласындағы жұмысшылар үлесі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4.3% жалпы еңбек нарығынан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319027"/>
                  </a:ext>
                </a:extLst>
              </a:tr>
              <a:tr h="1094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 бағыттар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Қытай – Еуропа тасымал дәлізі, Транскаспий бағыты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266525"/>
                  </a:ext>
                </a:extLst>
              </a:tr>
              <a:tr h="1094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 логистика нарығының өсімі (2025 болжам)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+15% жылына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761487"/>
                  </a:ext>
                </a:extLst>
              </a:tr>
              <a:tr h="10949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Жасыл логистика жобалары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20-дан астам жаңа бастама (экологиялық көлік, қалдықсыз қойма)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889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7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305" y="1283867"/>
            <a:ext cx="14922500" cy="11645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501775" marR="5080" indent="-1489710">
              <a:lnSpc>
                <a:spcPts val="4050"/>
              </a:lnSpc>
              <a:spcBef>
                <a:spcPts val="960"/>
              </a:spcBef>
            </a:pPr>
            <a:r>
              <a:rPr sz="4100" spc="-85" dirty="0">
                <a:latin typeface="Palatino Linotype"/>
                <a:cs typeface="Palatino Linotype"/>
              </a:rPr>
              <a:t>ЛОГИСТИКАЛЫҚ</a:t>
            </a:r>
            <a:r>
              <a:rPr sz="4100" spc="50" dirty="0">
                <a:latin typeface="Palatino Linotype"/>
                <a:cs typeface="Palatino Linotype"/>
              </a:rPr>
              <a:t> </a:t>
            </a:r>
            <a:r>
              <a:rPr sz="4100" spc="-60" dirty="0">
                <a:latin typeface="Palatino Linotype"/>
                <a:cs typeface="Palatino Linotype"/>
              </a:rPr>
              <a:t>ЖҮЙЕЛЕРДІҢ</a:t>
            </a:r>
            <a:r>
              <a:rPr sz="4100" spc="50" dirty="0">
                <a:latin typeface="Palatino Linotype"/>
                <a:cs typeface="Palatino Linotype"/>
              </a:rPr>
              <a:t> </a:t>
            </a:r>
            <a:r>
              <a:rPr sz="4100" spc="-45" dirty="0">
                <a:latin typeface="Palatino Linotype"/>
                <a:cs typeface="Palatino Linotype"/>
              </a:rPr>
              <a:t>КЕМШІЛІКТЕРІН</a:t>
            </a:r>
            <a:r>
              <a:rPr sz="4100" spc="50" dirty="0">
                <a:latin typeface="Palatino Linotype"/>
                <a:cs typeface="Palatino Linotype"/>
              </a:rPr>
              <a:t> </a:t>
            </a:r>
            <a:r>
              <a:rPr sz="4100" spc="-270" dirty="0">
                <a:latin typeface="Palatino Linotype"/>
                <a:cs typeface="Palatino Linotype"/>
              </a:rPr>
              <a:t>ЖОЮ </a:t>
            </a:r>
            <a:r>
              <a:rPr sz="4100" spc="-1010" dirty="0">
                <a:latin typeface="Palatino Linotype"/>
                <a:cs typeface="Palatino Linotype"/>
              </a:rPr>
              <a:t> </a:t>
            </a:r>
            <a:r>
              <a:rPr sz="4100" spc="-210" dirty="0">
                <a:latin typeface="Palatino Linotype"/>
                <a:cs typeface="Palatino Linotype"/>
              </a:rPr>
              <a:t>МАҚСАТЫНДА</a:t>
            </a:r>
            <a:r>
              <a:rPr sz="4100" spc="45" dirty="0">
                <a:latin typeface="Palatino Linotype"/>
                <a:cs typeface="Palatino Linotype"/>
              </a:rPr>
              <a:t> </a:t>
            </a:r>
            <a:r>
              <a:rPr sz="4100" spc="-180" dirty="0">
                <a:latin typeface="Palatino Linotype"/>
                <a:cs typeface="Palatino Linotype"/>
              </a:rPr>
              <a:t>ЖАСАЛУЫ</a:t>
            </a:r>
            <a:r>
              <a:rPr sz="4100" spc="50" dirty="0">
                <a:latin typeface="Palatino Linotype"/>
                <a:cs typeface="Palatino Linotype"/>
              </a:rPr>
              <a:t> </a:t>
            </a:r>
            <a:r>
              <a:rPr sz="4100" spc="-60" dirty="0">
                <a:latin typeface="Palatino Linotype"/>
                <a:cs typeface="Palatino Linotype"/>
              </a:rPr>
              <a:t>ТИІС</a:t>
            </a:r>
            <a:r>
              <a:rPr sz="4100" spc="50" dirty="0">
                <a:latin typeface="Palatino Linotype"/>
                <a:cs typeface="Palatino Linotype"/>
              </a:rPr>
              <a:t> </a:t>
            </a:r>
            <a:r>
              <a:rPr sz="4100" spc="-120" dirty="0">
                <a:latin typeface="Palatino Linotype"/>
                <a:cs typeface="Palatino Linotype"/>
              </a:rPr>
              <a:t>ЖҰМЫСТАР:</a:t>
            </a:r>
            <a:endParaRPr sz="410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61" y="3287829"/>
            <a:ext cx="114300" cy="1142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135"/>
              </a:spcBef>
            </a:pPr>
            <a:r>
              <a:rPr spc="35" dirty="0"/>
              <a:t>артық</a:t>
            </a:r>
            <a:r>
              <a:rPr spc="100" dirty="0"/>
              <a:t> </a:t>
            </a:r>
            <a:r>
              <a:rPr spc="90" dirty="0"/>
              <a:t>қорлардан</a:t>
            </a:r>
            <a:r>
              <a:rPr spc="95" dirty="0"/>
              <a:t> </a:t>
            </a:r>
            <a:r>
              <a:rPr spc="105" dirty="0"/>
              <a:t>бас</a:t>
            </a:r>
            <a:r>
              <a:rPr spc="100" dirty="0"/>
              <a:t> </a:t>
            </a:r>
            <a:r>
              <a:rPr spc="25" dirty="0"/>
              <a:t>тарту</a:t>
            </a:r>
          </a:p>
          <a:p>
            <a:pPr marL="20320" marR="5080">
              <a:lnSpc>
                <a:spcPct val="131900"/>
              </a:lnSpc>
            </a:pPr>
            <a:r>
              <a:rPr spc="75" dirty="0"/>
              <a:t>материалдарды</a:t>
            </a:r>
            <a:r>
              <a:rPr spc="114" dirty="0"/>
              <a:t> </a:t>
            </a:r>
            <a:r>
              <a:rPr spc="30" dirty="0"/>
              <a:t>тез</a:t>
            </a:r>
            <a:r>
              <a:rPr spc="125" dirty="0"/>
              <a:t> </a:t>
            </a:r>
            <a:r>
              <a:rPr spc="70" dirty="0"/>
              <a:t>сатып</a:t>
            </a:r>
            <a:r>
              <a:rPr spc="120" dirty="0"/>
              <a:t> </a:t>
            </a:r>
            <a:r>
              <a:rPr spc="70" dirty="0"/>
              <a:t>алу</a:t>
            </a:r>
            <a:r>
              <a:rPr spc="125" dirty="0"/>
              <a:t> </a:t>
            </a:r>
            <a:r>
              <a:rPr spc="45" dirty="0"/>
              <a:t>мүмкіндігі</a:t>
            </a:r>
            <a:r>
              <a:rPr spc="125" dirty="0"/>
              <a:t> </a:t>
            </a:r>
            <a:r>
              <a:rPr spc="40" dirty="0"/>
              <a:t>туралы</a:t>
            </a:r>
            <a:r>
              <a:rPr spc="120" dirty="0"/>
              <a:t> </a:t>
            </a:r>
            <a:r>
              <a:rPr spc="65" dirty="0"/>
              <a:t>ақпарат</a:t>
            </a:r>
            <a:r>
              <a:rPr spc="125" dirty="0"/>
              <a:t> </a:t>
            </a:r>
            <a:r>
              <a:rPr spc="150" dirty="0"/>
              <a:t>немесе</a:t>
            </a:r>
            <a:r>
              <a:rPr spc="125" dirty="0"/>
              <a:t> </a:t>
            </a:r>
            <a:r>
              <a:rPr spc="75" dirty="0"/>
              <a:t>сұраныстың</a:t>
            </a:r>
            <a:r>
              <a:rPr spc="120" dirty="0"/>
              <a:t> </a:t>
            </a:r>
            <a:r>
              <a:rPr spc="70" dirty="0"/>
              <a:t>өзгеруіне </a:t>
            </a:r>
            <a:r>
              <a:rPr spc="-580" dirty="0"/>
              <a:t> </a:t>
            </a:r>
            <a:r>
              <a:rPr spc="120" dirty="0"/>
              <a:t>жедел</a:t>
            </a:r>
            <a:r>
              <a:rPr spc="114" dirty="0"/>
              <a:t> </a:t>
            </a:r>
            <a:r>
              <a:rPr spc="70" dirty="0"/>
              <a:t>әрекет</a:t>
            </a:r>
            <a:r>
              <a:rPr spc="114" dirty="0"/>
              <a:t> </a:t>
            </a:r>
            <a:r>
              <a:rPr spc="50" dirty="0"/>
              <a:t>ету</a:t>
            </a:r>
            <a:r>
              <a:rPr spc="114" dirty="0"/>
              <a:t> </a:t>
            </a:r>
            <a:r>
              <a:rPr spc="40" dirty="0"/>
              <a:t>үшін</a:t>
            </a:r>
            <a:r>
              <a:rPr spc="110" dirty="0"/>
              <a:t> </a:t>
            </a:r>
            <a:r>
              <a:rPr spc="45" dirty="0"/>
              <a:t>резервтік</a:t>
            </a:r>
            <a:r>
              <a:rPr spc="114" dirty="0"/>
              <a:t> </a:t>
            </a:r>
            <a:r>
              <a:rPr spc="25" dirty="0"/>
              <a:t>қуаттың</a:t>
            </a:r>
            <a:r>
              <a:rPr spc="110" dirty="0"/>
              <a:t> </a:t>
            </a:r>
            <a:r>
              <a:rPr spc="40" dirty="0"/>
              <a:t>болуы;</a:t>
            </a:r>
          </a:p>
          <a:p>
            <a:pPr marL="20320" marR="1108075">
              <a:lnSpc>
                <a:spcPct val="131900"/>
              </a:lnSpc>
            </a:pPr>
            <a:r>
              <a:rPr spc="70" dirty="0"/>
              <a:t>өндірілген</a:t>
            </a:r>
            <a:r>
              <a:rPr spc="114" dirty="0"/>
              <a:t> </a:t>
            </a:r>
            <a:r>
              <a:rPr spc="55" dirty="0"/>
              <a:t>тауарларды</a:t>
            </a:r>
            <a:r>
              <a:rPr spc="120" dirty="0"/>
              <a:t> </a:t>
            </a:r>
            <a:r>
              <a:rPr spc="80" dirty="0"/>
              <a:t>сату</a:t>
            </a:r>
            <a:r>
              <a:rPr spc="125" dirty="0"/>
              <a:t> </a:t>
            </a:r>
            <a:r>
              <a:rPr spc="80" dirty="0"/>
              <a:t>саясатын</a:t>
            </a:r>
            <a:r>
              <a:rPr spc="120" dirty="0"/>
              <a:t> </a:t>
            </a:r>
            <a:r>
              <a:rPr spc="45" dirty="0"/>
              <a:t>сатылатын</a:t>
            </a:r>
            <a:r>
              <a:rPr spc="120" dirty="0"/>
              <a:t> </a:t>
            </a:r>
            <a:r>
              <a:rPr spc="55" dirty="0"/>
              <a:t>тауарларды</a:t>
            </a:r>
            <a:r>
              <a:rPr spc="120" dirty="0"/>
              <a:t> </a:t>
            </a:r>
            <a:r>
              <a:rPr spc="80" dirty="0"/>
              <a:t>өндіру</a:t>
            </a:r>
            <a:r>
              <a:rPr spc="125" dirty="0"/>
              <a:t> </a:t>
            </a:r>
            <a:r>
              <a:rPr spc="95" dirty="0"/>
              <a:t>саясатымен </a:t>
            </a:r>
            <a:r>
              <a:rPr spc="-580" dirty="0"/>
              <a:t> </a:t>
            </a:r>
            <a:r>
              <a:rPr spc="45" dirty="0"/>
              <a:t>ауыстыру;</a:t>
            </a:r>
          </a:p>
          <a:p>
            <a:pPr marL="20320" marR="1376045">
              <a:lnSpc>
                <a:spcPct val="131900"/>
              </a:lnSpc>
              <a:spcBef>
                <a:spcPts val="5"/>
              </a:spcBef>
            </a:pPr>
            <a:r>
              <a:rPr spc="35" dirty="0"/>
              <a:t>қуаттарды</a:t>
            </a:r>
            <a:r>
              <a:rPr spc="120" dirty="0"/>
              <a:t> </a:t>
            </a:r>
            <a:r>
              <a:rPr spc="45" dirty="0"/>
              <a:t>толық</a:t>
            </a:r>
            <a:r>
              <a:rPr spc="125" dirty="0"/>
              <a:t> </a:t>
            </a:r>
            <a:r>
              <a:rPr spc="50" dirty="0"/>
              <a:t>жүктеу</a:t>
            </a:r>
            <a:r>
              <a:rPr spc="130" dirty="0"/>
              <a:t> </a:t>
            </a:r>
            <a:r>
              <a:rPr spc="60" dirty="0"/>
              <a:t>міндеті</a:t>
            </a:r>
            <a:r>
              <a:rPr spc="125" dirty="0"/>
              <a:t> </a:t>
            </a:r>
            <a:r>
              <a:rPr spc="65" dirty="0"/>
              <a:t>технологиялық</a:t>
            </a:r>
            <a:r>
              <a:rPr spc="130" dirty="0"/>
              <a:t> </a:t>
            </a:r>
            <a:r>
              <a:rPr spc="155" dirty="0"/>
              <a:t>процесс</a:t>
            </a:r>
            <a:r>
              <a:rPr spc="125" dirty="0"/>
              <a:t> </a:t>
            </a:r>
            <a:r>
              <a:rPr spc="60" dirty="0"/>
              <a:t>бойынша</a:t>
            </a:r>
            <a:r>
              <a:rPr spc="130" dirty="0"/>
              <a:t> </a:t>
            </a:r>
            <a:r>
              <a:rPr spc="85" dirty="0"/>
              <a:t>өнімнің</a:t>
            </a:r>
            <a:r>
              <a:rPr spc="120" dirty="0"/>
              <a:t> </a:t>
            </a:r>
            <a:r>
              <a:rPr spc="50" dirty="0"/>
              <a:t>өту </a:t>
            </a:r>
            <a:r>
              <a:rPr spc="-580" dirty="0"/>
              <a:t> </a:t>
            </a:r>
            <a:r>
              <a:rPr spc="90" dirty="0"/>
              <a:t>мерзімдерін</a:t>
            </a:r>
            <a:r>
              <a:rPr spc="110" dirty="0"/>
              <a:t> </a:t>
            </a:r>
            <a:r>
              <a:rPr spc="55" dirty="0"/>
              <a:t>барынша</a:t>
            </a:r>
            <a:r>
              <a:rPr spc="114" dirty="0"/>
              <a:t> </a:t>
            </a:r>
            <a:r>
              <a:rPr spc="70" dirty="0"/>
              <a:t>азайтумен</a:t>
            </a:r>
            <a:r>
              <a:rPr spc="110" dirty="0"/>
              <a:t> </a:t>
            </a:r>
            <a:r>
              <a:rPr spc="40" dirty="0"/>
              <a:t>ауыстырылады;</a:t>
            </a:r>
          </a:p>
          <a:p>
            <a:pPr marL="20320" marR="1089025">
              <a:lnSpc>
                <a:spcPct val="131900"/>
              </a:lnSpc>
            </a:pPr>
            <a:r>
              <a:rPr spc="95" dirty="0"/>
              <a:t>ресурстардың</a:t>
            </a:r>
            <a:r>
              <a:rPr spc="125" dirty="0"/>
              <a:t> </a:t>
            </a:r>
            <a:r>
              <a:rPr spc="60" dirty="0"/>
              <a:t>оңтайлы</a:t>
            </a:r>
            <a:r>
              <a:rPr spc="125" dirty="0"/>
              <a:t> </a:t>
            </a:r>
            <a:r>
              <a:rPr spc="65" dirty="0"/>
              <a:t>партиясының</a:t>
            </a:r>
            <a:r>
              <a:rPr spc="130" dirty="0"/>
              <a:t> </a:t>
            </a:r>
            <a:r>
              <a:rPr spc="90" dirty="0"/>
              <a:t>төмендеуі,</a:t>
            </a:r>
            <a:r>
              <a:rPr spc="130" dirty="0"/>
              <a:t> </a:t>
            </a:r>
            <a:r>
              <a:rPr spc="105" dirty="0"/>
              <a:t>өңдеу</a:t>
            </a:r>
            <a:r>
              <a:rPr spc="135" dirty="0"/>
              <a:t> </a:t>
            </a:r>
            <a:r>
              <a:rPr spc="65" dirty="0"/>
              <a:t>партиясының</a:t>
            </a:r>
            <a:r>
              <a:rPr spc="125" dirty="0"/>
              <a:t> </a:t>
            </a:r>
            <a:r>
              <a:rPr spc="75" dirty="0"/>
              <a:t>төмендеуі; </a:t>
            </a:r>
            <a:r>
              <a:rPr spc="-580" dirty="0"/>
              <a:t> </a:t>
            </a:r>
            <a:r>
              <a:rPr spc="65" dirty="0"/>
              <a:t>жоғары</a:t>
            </a:r>
            <a:r>
              <a:rPr spc="105" dirty="0"/>
              <a:t> </a:t>
            </a:r>
            <a:r>
              <a:rPr spc="95" dirty="0"/>
              <a:t>сапалы</a:t>
            </a:r>
            <a:r>
              <a:rPr spc="110" dirty="0"/>
              <a:t> </a:t>
            </a:r>
            <a:r>
              <a:rPr spc="65" dirty="0"/>
              <a:t>тапсырыстарды</a:t>
            </a:r>
            <a:r>
              <a:rPr spc="110" dirty="0"/>
              <a:t> </a:t>
            </a:r>
            <a:r>
              <a:rPr spc="65" dirty="0"/>
              <a:t>орындау;</a:t>
            </a:r>
          </a:p>
          <a:p>
            <a:pPr marL="20320">
              <a:lnSpc>
                <a:spcPct val="100000"/>
              </a:lnSpc>
              <a:spcBef>
                <a:spcPts val="1035"/>
              </a:spcBef>
            </a:pPr>
            <a:r>
              <a:rPr spc="10" dirty="0"/>
              <a:t>зауытта</a:t>
            </a:r>
            <a:r>
              <a:rPr spc="120" dirty="0"/>
              <a:t> </a:t>
            </a:r>
            <a:r>
              <a:rPr spc="130" dirty="0"/>
              <a:t>бос</a:t>
            </a:r>
            <a:r>
              <a:rPr spc="125" dirty="0"/>
              <a:t> </a:t>
            </a:r>
            <a:r>
              <a:rPr spc="30" dirty="0"/>
              <a:t>тұрып</a:t>
            </a:r>
            <a:r>
              <a:rPr spc="120" dirty="0"/>
              <a:t> </a:t>
            </a:r>
            <a:r>
              <a:rPr spc="60" dirty="0"/>
              <a:t>қалудың</a:t>
            </a:r>
            <a:r>
              <a:rPr spc="120" dirty="0"/>
              <a:t> </a:t>
            </a:r>
            <a:r>
              <a:rPr spc="125" dirty="0"/>
              <a:t>және </a:t>
            </a:r>
            <a:r>
              <a:rPr spc="45" dirty="0"/>
              <a:t>ұтымсыз</a:t>
            </a:r>
            <a:r>
              <a:rPr spc="125" dirty="0"/>
              <a:t> </a:t>
            </a:r>
            <a:r>
              <a:rPr spc="70" dirty="0"/>
              <a:t>тасымалдаудың</a:t>
            </a:r>
            <a:r>
              <a:rPr spc="120" dirty="0"/>
              <a:t> </a:t>
            </a:r>
            <a:r>
              <a:rPr spc="50" dirty="0"/>
              <a:t>барлық</a:t>
            </a:r>
            <a:r>
              <a:rPr spc="125" dirty="0"/>
              <a:t> </a:t>
            </a:r>
            <a:r>
              <a:rPr spc="55" dirty="0"/>
              <a:t>түрлерін</a:t>
            </a:r>
            <a:r>
              <a:rPr spc="120" dirty="0"/>
              <a:t> </a:t>
            </a:r>
            <a:r>
              <a:rPr spc="70" dirty="0"/>
              <a:t>қысқарту.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61" y="3830754"/>
            <a:ext cx="114300" cy="114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61" y="4916604"/>
            <a:ext cx="114300" cy="114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61" y="6002455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61" y="7088304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61" y="7631229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161" y="8174154"/>
            <a:ext cx="114300" cy="1142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808" y="1259221"/>
            <a:ext cx="6854190" cy="1203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00" spc="-185" dirty="0"/>
              <a:t>ҚОРЫТЫНДЫ</a:t>
            </a:r>
            <a:endParaRPr sz="7700"/>
          </a:p>
        </p:txBody>
      </p:sp>
      <p:sp>
        <p:nvSpPr>
          <p:cNvPr id="3" name="object 3"/>
          <p:cNvSpPr txBox="1"/>
          <p:nvPr/>
        </p:nvSpPr>
        <p:spPr>
          <a:xfrm>
            <a:off x="1016000" y="2947333"/>
            <a:ext cx="9274810" cy="547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50" dirty="0">
                <a:solidFill>
                  <a:srgbClr val="290E0E"/>
                </a:solidFill>
                <a:latin typeface="Cambria"/>
                <a:cs typeface="Cambria"/>
              </a:rPr>
              <a:t>Логистикалық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90E0E"/>
                </a:solidFill>
                <a:latin typeface="Cambria"/>
                <a:cs typeface="Cambria"/>
              </a:rPr>
              <a:t>жүйелердің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90E0E"/>
                </a:solidFill>
                <a:latin typeface="Cambria"/>
                <a:cs typeface="Cambria"/>
              </a:rPr>
              <a:t>артықшылықтары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290E0E"/>
                </a:solidFill>
                <a:latin typeface="Cambria"/>
                <a:cs typeface="Cambria"/>
              </a:rPr>
              <a:t>мен </a:t>
            </a:r>
            <a:r>
              <a:rPr sz="2400" spc="12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90E0E"/>
                </a:solidFill>
                <a:latin typeface="Cambria"/>
                <a:cs typeface="Cambria"/>
              </a:rPr>
              <a:t>кемшіліктерін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90E0E"/>
                </a:solidFill>
                <a:latin typeface="Cambria"/>
                <a:cs typeface="Cambria"/>
              </a:rPr>
              <a:t>салыстыра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90E0E"/>
                </a:solidFill>
                <a:latin typeface="Cambria"/>
                <a:cs typeface="Cambria"/>
              </a:rPr>
              <a:t>келе,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90E0E"/>
                </a:solidFill>
                <a:latin typeface="Cambria"/>
                <a:cs typeface="Cambria"/>
              </a:rPr>
              <a:t>цифрлық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90E0E"/>
                </a:solidFill>
                <a:latin typeface="Cambria"/>
                <a:cs typeface="Cambria"/>
              </a:rPr>
              <a:t>технологияларды </a:t>
            </a:r>
            <a:r>
              <a:rPr sz="2400" spc="6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90E0E"/>
                </a:solidFill>
                <a:latin typeface="Cambria"/>
                <a:cs typeface="Cambria"/>
              </a:rPr>
              <a:t>қолдану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әлемде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логистиканы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90E0E"/>
                </a:solidFill>
                <a:latin typeface="Cambria"/>
                <a:cs typeface="Cambria"/>
              </a:rPr>
              <a:t>дамытудың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90E0E"/>
                </a:solidFill>
                <a:latin typeface="Cambria"/>
                <a:cs typeface="Cambria"/>
              </a:rPr>
              <a:t>басым </a:t>
            </a:r>
            <a:r>
              <a:rPr sz="2400" spc="8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290E0E"/>
                </a:solidFill>
                <a:latin typeface="Cambria"/>
                <a:cs typeface="Cambria"/>
              </a:rPr>
              <a:t>бағыттарының</a:t>
            </a:r>
            <a:r>
              <a:rPr sz="2400" spc="15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90E0E"/>
                </a:solidFill>
                <a:latin typeface="Cambria"/>
                <a:cs typeface="Cambria"/>
              </a:rPr>
              <a:t>бірі</a:t>
            </a:r>
            <a:r>
              <a:rPr sz="2400" spc="15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болып</a:t>
            </a:r>
            <a:r>
              <a:rPr sz="2400" spc="16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90E0E"/>
                </a:solidFill>
                <a:latin typeface="Cambria"/>
                <a:cs typeface="Cambria"/>
              </a:rPr>
              <a:t>табылатынына</a:t>
            </a:r>
            <a:r>
              <a:rPr sz="2400" spc="15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90E0E"/>
                </a:solidFill>
                <a:latin typeface="Cambria"/>
                <a:cs typeface="Cambria"/>
              </a:rPr>
              <a:t>көз</a:t>
            </a:r>
            <a:r>
              <a:rPr sz="2400" spc="16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90E0E"/>
                </a:solidFill>
                <a:latin typeface="Cambria"/>
                <a:cs typeface="Cambria"/>
              </a:rPr>
              <a:t>жеткізуге </a:t>
            </a:r>
            <a:r>
              <a:rPr sz="2400" spc="4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болады.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90E0E"/>
                </a:solidFill>
                <a:latin typeface="Cambria"/>
                <a:cs typeface="Cambria"/>
              </a:rPr>
              <a:t>Перспективалы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90E0E"/>
                </a:solidFill>
                <a:latin typeface="Cambria"/>
                <a:cs typeface="Cambria"/>
              </a:rPr>
              <a:t>бағыттар: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90E0E"/>
                </a:solidFill>
                <a:latin typeface="Cambria"/>
                <a:cs typeface="Cambria"/>
              </a:rPr>
              <a:t>пилотсыз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90E0E"/>
                </a:solidFill>
                <a:latin typeface="Cambria"/>
                <a:cs typeface="Cambria"/>
              </a:rPr>
              <a:t>көлік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құралдарын </a:t>
            </a:r>
            <a:r>
              <a:rPr sz="2400" spc="-51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90E0E"/>
                </a:solidFill>
                <a:latin typeface="Cambria"/>
                <a:cs typeface="Cambria"/>
              </a:rPr>
              <a:t>қолдана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90E0E"/>
                </a:solidFill>
                <a:latin typeface="Cambria"/>
                <a:cs typeface="Cambria"/>
              </a:rPr>
              <a:t>отырып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90E0E"/>
                </a:solidFill>
                <a:latin typeface="Cambria"/>
                <a:cs typeface="Cambria"/>
              </a:rPr>
              <a:t>жүк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90E0E"/>
                </a:solidFill>
                <a:latin typeface="Cambria"/>
                <a:cs typeface="Cambria"/>
              </a:rPr>
              <a:t>тасымалын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90E0E"/>
                </a:solidFill>
                <a:latin typeface="Cambria"/>
                <a:cs typeface="Cambria"/>
              </a:rPr>
              <a:t>уберлендіру,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90E0E"/>
                </a:solidFill>
                <a:latin typeface="Cambria"/>
                <a:cs typeface="Cambria"/>
              </a:rPr>
              <a:t>әртүрлі </a:t>
            </a:r>
            <a:r>
              <a:rPr sz="2400" spc="5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90E0E"/>
                </a:solidFill>
                <a:latin typeface="Cambria"/>
                <a:cs typeface="Cambria"/>
              </a:rPr>
              <a:t>өнімдерді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90E0E"/>
                </a:solidFill>
                <a:latin typeface="Cambria"/>
                <a:cs typeface="Cambria"/>
              </a:rPr>
              <a:t>шығару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90E0E"/>
                </a:solidFill>
                <a:latin typeface="Cambria"/>
                <a:cs typeface="Cambria"/>
              </a:rPr>
              <a:t>үшін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90E0E"/>
                </a:solidFill>
                <a:latin typeface="Cambria"/>
                <a:cs typeface="Cambria"/>
              </a:rPr>
              <a:t>үш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90E0E"/>
                </a:solidFill>
                <a:latin typeface="Cambria"/>
                <a:cs typeface="Cambria"/>
              </a:rPr>
              <a:t>өлшемді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90E0E"/>
                </a:solidFill>
                <a:latin typeface="Cambria"/>
                <a:cs typeface="Cambria"/>
              </a:rPr>
              <a:t>басып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90E0E"/>
                </a:solidFill>
                <a:latin typeface="Cambria"/>
                <a:cs typeface="Cambria"/>
              </a:rPr>
              <a:t>шығару,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90E0E"/>
                </a:solidFill>
                <a:latin typeface="Cambria"/>
                <a:cs typeface="Cambria"/>
              </a:rPr>
              <a:t>дрондарды </a:t>
            </a:r>
            <a:r>
              <a:rPr sz="2400" spc="-51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90E0E"/>
                </a:solidFill>
                <a:latin typeface="Cambria"/>
                <a:cs typeface="Cambria"/>
              </a:rPr>
              <a:t>қолдану,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90E0E"/>
                </a:solidFill>
                <a:latin typeface="Cambria"/>
                <a:cs typeface="Cambria"/>
              </a:rPr>
              <a:t>деректердің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90E0E"/>
                </a:solidFill>
                <a:latin typeface="Cambria"/>
                <a:cs typeface="Cambria"/>
              </a:rPr>
              <a:t>үлкен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90E0E"/>
                </a:solidFill>
                <a:latin typeface="Cambria"/>
                <a:cs typeface="Cambria"/>
              </a:rPr>
              <a:t>массивтерін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талдау,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90E0E"/>
                </a:solidFill>
                <a:latin typeface="Cambria"/>
                <a:cs typeface="Cambria"/>
              </a:rPr>
              <a:t>материалдық </a:t>
            </a:r>
            <a:r>
              <a:rPr sz="2400" spc="-51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құралдардың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90E0E"/>
                </a:solidFill>
                <a:latin typeface="Cambria"/>
                <a:cs typeface="Cambria"/>
              </a:rPr>
              <a:t>интеллектуалды</a:t>
            </a:r>
            <a:r>
              <a:rPr sz="2400" spc="11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90E0E"/>
                </a:solidFill>
                <a:latin typeface="Cambria"/>
                <a:cs typeface="Cambria"/>
              </a:rPr>
              <a:t>датчиктерін</a:t>
            </a:r>
            <a:r>
              <a:rPr sz="2400" spc="10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90E0E"/>
                </a:solidFill>
                <a:latin typeface="Cambria"/>
                <a:cs typeface="Cambria"/>
              </a:rPr>
              <a:t>пайдалану</a:t>
            </a:r>
            <a:r>
              <a:rPr sz="2400" spc="110" dirty="0">
                <a:solidFill>
                  <a:srgbClr val="290E0E"/>
                </a:solidFill>
                <a:latin typeface="Cambria"/>
                <a:cs typeface="Cambria"/>
              </a:rPr>
              <a:t> және </a:t>
            </a:r>
            <a:r>
              <a:rPr sz="2400" spc="114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290E0E"/>
                </a:solidFill>
                <a:latin typeface="Cambria"/>
                <a:cs typeface="Cambria"/>
              </a:rPr>
              <a:t>тағы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90E0E"/>
                </a:solidFill>
                <a:latin typeface="Cambria"/>
                <a:cs typeface="Cambria"/>
              </a:rPr>
              <a:t>басқалары.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90E0E"/>
                </a:solidFill>
                <a:latin typeface="Cambria"/>
                <a:cs typeface="Cambria"/>
              </a:rPr>
              <a:t>Бұл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290E0E"/>
                </a:solidFill>
                <a:latin typeface="Cambria"/>
                <a:cs typeface="Cambria"/>
              </a:rPr>
              <a:t>мәселеге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90E0E"/>
                </a:solidFill>
                <a:latin typeface="Cambria"/>
                <a:cs typeface="Cambria"/>
              </a:rPr>
              <a:t>тек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90E0E"/>
                </a:solidFill>
                <a:latin typeface="Cambria"/>
                <a:cs typeface="Cambria"/>
              </a:rPr>
              <a:t>коммерциялық </a:t>
            </a:r>
            <a:r>
              <a:rPr sz="2400" spc="8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90E0E"/>
                </a:solidFill>
                <a:latin typeface="Cambria"/>
                <a:cs typeface="Cambria"/>
              </a:rPr>
              <a:t>компаниялар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90E0E"/>
                </a:solidFill>
                <a:latin typeface="Cambria"/>
                <a:cs typeface="Cambria"/>
              </a:rPr>
              <a:t>ғана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290E0E"/>
                </a:solidFill>
                <a:latin typeface="Cambria"/>
                <a:cs typeface="Cambria"/>
              </a:rPr>
              <a:t>емес,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90E0E"/>
                </a:solidFill>
                <a:latin typeface="Cambria"/>
                <a:cs typeface="Cambria"/>
              </a:rPr>
              <a:t>мемлекет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90E0E"/>
                </a:solidFill>
                <a:latin typeface="Cambria"/>
                <a:cs typeface="Cambria"/>
              </a:rPr>
              <a:t>те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назар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90E0E"/>
                </a:solidFill>
                <a:latin typeface="Cambria"/>
                <a:cs typeface="Cambria"/>
              </a:rPr>
              <a:t>аударуы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90E0E"/>
                </a:solidFill>
                <a:latin typeface="Cambria"/>
                <a:cs typeface="Cambria"/>
              </a:rPr>
              <a:t>тиіс.</a:t>
            </a:r>
            <a:endParaRPr sz="2400">
              <a:latin typeface="Cambria"/>
              <a:cs typeface="Cambria"/>
            </a:endParaRPr>
          </a:p>
          <a:p>
            <a:pPr marL="12700" marR="13335">
              <a:lnSpc>
                <a:spcPct val="114599"/>
              </a:lnSpc>
            </a:pPr>
            <a:r>
              <a:rPr sz="2400" spc="130" dirty="0">
                <a:solidFill>
                  <a:srgbClr val="290E0E"/>
                </a:solidFill>
                <a:latin typeface="Cambria"/>
                <a:cs typeface="Cambria"/>
              </a:rPr>
              <a:t>Сонда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90E0E"/>
                </a:solidFill>
                <a:latin typeface="Cambria"/>
                <a:cs typeface="Cambria"/>
              </a:rPr>
              <a:t>артықшылартар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290E0E"/>
                </a:solidFill>
                <a:latin typeface="Cambria"/>
                <a:cs typeface="Cambria"/>
              </a:rPr>
              <a:t>мен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90E0E"/>
                </a:solidFill>
                <a:latin typeface="Cambria"/>
                <a:cs typeface="Cambria"/>
              </a:rPr>
              <a:t>кемшіліктердің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90E0E"/>
                </a:solidFill>
                <a:latin typeface="Cambria"/>
                <a:cs typeface="Cambria"/>
              </a:rPr>
              <a:t>ара-қатынасы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90E0E"/>
                </a:solidFill>
                <a:latin typeface="Cambria"/>
                <a:cs typeface="Cambria"/>
              </a:rPr>
              <a:t>тым </a:t>
            </a:r>
            <a:r>
              <a:rPr sz="2400" spc="-51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алшақтап</a:t>
            </a:r>
            <a:r>
              <a:rPr sz="2400" spc="95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90E0E"/>
                </a:solidFill>
                <a:latin typeface="Cambria"/>
                <a:cs typeface="Cambria"/>
              </a:rPr>
              <a:t>кетпеуіне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290E0E"/>
                </a:solidFill>
                <a:latin typeface="Cambria"/>
                <a:cs typeface="Cambria"/>
              </a:rPr>
              <a:t>сенімді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90E0E"/>
                </a:solidFill>
                <a:latin typeface="Cambria"/>
                <a:cs typeface="Cambria"/>
              </a:rPr>
              <a:t>бола</a:t>
            </a:r>
            <a:r>
              <a:rPr sz="2400" spc="100" dirty="0">
                <a:solidFill>
                  <a:srgbClr val="290E0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90E0E"/>
                </a:solidFill>
                <a:latin typeface="Cambria"/>
                <a:cs typeface="Cambria"/>
              </a:rPr>
              <a:t>аламыз.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4844" y="329753"/>
            <a:ext cx="7643153" cy="99561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226759"/>
            <a:ext cx="11341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25" dirty="0"/>
              <a:t>ЛОГИСТИКАЛЫҚ</a:t>
            </a:r>
            <a:r>
              <a:rPr sz="7200" spc="30" dirty="0"/>
              <a:t> </a:t>
            </a:r>
            <a:r>
              <a:rPr sz="7200" spc="-20" dirty="0"/>
              <a:t>ЖҮЙЕ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1168" y="3751907"/>
            <a:ext cx="6346830" cy="49244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000" y="2550788"/>
            <a:ext cx="11140440" cy="507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860">
              <a:lnSpc>
                <a:spcPct val="132500"/>
              </a:lnSpc>
              <a:spcBef>
                <a:spcPts val="100"/>
              </a:spcBef>
            </a:pPr>
            <a:r>
              <a:rPr sz="2500" spc="170" dirty="0">
                <a:solidFill>
                  <a:srgbClr val="2E2E2E"/>
                </a:solidFill>
                <a:latin typeface="Times New Roman"/>
                <a:cs typeface="Times New Roman"/>
              </a:rPr>
              <a:t>Логистикалық</a:t>
            </a:r>
            <a:r>
              <a:rPr sz="2500" spc="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Times New Roman"/>
                <a:cs typeface="Times New Roman"/>
              </a:rPr>
              <a:t>жүйе</a:t>
            </a:r>
            <a:r>
              <a:rPr sz="25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80" dirty="0">
                <a:solidFill>
                  <a:srgbClr val="2E2E2E"/>
                </a:solidFill>
                <a:latin typeface="Times New Roman"/>
                <a:cs typeface="Times New Roman"/>
              </a:rPr>
              <a:t>түсінігі</a:t>
            </a:r>
            <a:r>
              <a:rPr sz="2500" spc="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95" dirty="0">
                <a:solidFill>
                  <a:srgbClr val="2E2E2E"/>
                </a:solidFill>
                <a:latin typeface="Times New Roman"/>
                <a:cs typeface="Times New Roman"/>
              </a:rPr>
              <a:t>жалпы</a:t>
            </a:r>
            <a:r>
              <a:rPr sz="25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Times New Roman"/>
                <a:cs typeface="Times New Roman"/>
              </a:rPr>
              <a:t>жүйе</a:t>
            </a:r>
            <a:r>
              <a:rPr sz="2500" spc="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10" dirty="0">
                <a:solidFill>
                  <a:srgbClr val="2E2E2E"/>
                </a:solidFill>
                <a:latin typeface="Times New Roman"/>
                <a:cs typeface="Times New Roman"/>
              </a:rPr>
              <a:t>түсінігіне</a:t>
            </a:r>
            <a:r>
              <a:rPr sz="25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75" dirty="0">
                <a:solidFill>
                  <a:srgbClr val="2E2E2E"/>
                </a:solidFill>
                <a:latin typeface="Times New Roman"/>
                <a:cs typeface="Times New Roman"/>
              </a:rPr>
              <a:t>қатысты</a:t>
            </a:r>
            <a:r>
              <a:rPr sz="2500" spc="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200" dirty="0">
                <a:solidFill>
                  <a:srgbClr val="2E2E2E"/>
                </a:solidFill>
                <a:latin typeface="Times New Roman"/>
                <a:cs typeface="Times New Roman"/>
              </a:rPr>
              <a:t>жеке</a:t>
            </a:r>
            <a:r>
              <a:rPr sz="25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25" dirty="0">
                <a:solidFill>
                  <a:srgbClr val="2E2E2E"/>
                </a:solidFill>
                <a:latin typeface="Times New Roman"/>
                <a:cs typeface="Times New Roman"/>
              </a:rPr>
              <a:t>ұғым </a:t>
            </a:r>
            <a:r>
              <a:rPr sz="2500" spc="-6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75" dirty="0">
                <a:solidFill>
                  <a:srgbClr val="2E2E2E"/>
                </a:solidFill>
                <a:latin typeface="Times New Roman"/>
                <a:cs typeface="Times New Roman"/>
              </a:rPr>
              <a:t>болып </a:t>
            </a:r>
            <a:r>
              <a:rPr sz="2500" spc="145" dirty="0">
                <a:solidFill>
                  <a:srgbClr val="2E2E2E"/>
                </a:solidFill>
                <a:latin typeface="Times New Roman"/>
                <a:cs typeface="Times New Roman"/>
              </a:rPr>
              <a:t>табылады. </a:t>
            </a:r>
            <a:r>
              <a:rPr sz="2500" spc="175" dirty="0">
                <a:solidFill>
                  <a:srgbClr val="2E2E2E"/>
                </a:solidFill>
                <a:latin typeface="Times New Roman"/>
                <a:cs typeface="Times New Roman"/>
              </a:rPr>
              <a:t>Сондықтан </a:t>
            </a:r>
            <a:r>
              <a:rPr sz="2500" spc="125" dirty="0">
                <a:solidFill>
                  <a:srgbClr val="2E2E2E"/>
                </a:solidFill>
                <a:latin typeface="Times New Roman"/>
                <a:cs typeface="Times New Roman"/>
              </a:rPr>
              <a:t>да, </a:t>
            </a:r>
            <a:r>
              <a:rPr sz="2500" spc="240" dirty="0">
                <a:solidFill>
                  <a:srgbClr val="2E2E2E"/>
                </a:solidFill>
                <a:latin typeface="Times New Roman"/>
                <a:cs typeface="Times New Roman"/>
              </a:rPr>
              <a:t>ең </a:t>
            </a:r>
            <a:r>
              <a:rPr sz="2500" spc="185" dirty="0">
                <a:solidFill>
                  <a:srgbClr val="2E2E2E"/>
                </a:solidFill>
                <a:latin typeface="Times New Roman"/>
                <a:cs typeface="Times New Roman"/>
              </a:rPr>
              <a:t>алдымен, </a:t>
            </a:r>
            <a:r>
              <a:rPr sz="2500" spc="195" dirty="0">
                <a:solidFill>
                  <a:srgbClr val="2E2E2E"/>
                </a:solidFill>
                <a:latin typeface="Times New Roman"/>
                <a:cs typeface="Times New Roman"/>
              </a:rPr>
              <a:t>жалпы </a:t>
            </a:r>
            <a:r>
              <a:rPr sz="2500" spc="170" dirty="0">
                <a:solidFill>
                  <a:srgbClr val="2E2E2E"/>
                </a:solidFill>
                <a:latin typeface="Times New Roman"/>
                <a:cs typeface="Times New Roman"/>
              </a:rPr>
              <a:t>жүйе </a:t>
            </a:r>
            <a:r>
              <a:rPr sz="2500" spc="110" dirty="0">
                <a:solidFill>
                  <a:srgbClr val="2E2E2E"/>
                </a:solidFill>
                <a:latin typeface="Times New Roman"/>
                <a:cs typeface="Times New Roman"/>
              </a:rPr>
              <a:t>түсінігіне </a:t>
            </a:r>
            <a:r>
              <a:rPr sz="2500" spc="114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90" dirty="0">
                <a:solidFill>
                  <a:srgbClr val="2E2E2E"/>
                </a:solidFill>
                <a:latin typeface="Times New Roman"/>
                <a:cs typeface="Times New Roman"/>
              </a:rPr>
              <a:t>анықтама </a:t>
            </a:r>
            <a:r>
              <a:rPr sz="2500" spc="125" dirty="0">
                <a:solidFill>
                  <a:srgbClr val="2E2E2E"/>
                </a:solidFill>
                <a:latin typeface="Times New Roman"/>
                <a:cs typeface="Times New Roman"/>
              </a:rPr>
              <a:t>беріп, </a:t>
            </a:r>
            <a:r>
              <a:rPr sz="2500" spc="200" dirty="0">
                <a:solidFill>
                  <a:srgbClr val="2E2E2E"/>
                </a:solidFill>
                <a:latin typeface="Times New Roman"/>
                <a:cs typeface="Times New Roman"/>
              </a:rPr>
              <a:t>содан </a:t>
            </a:r>
            <a:r>
              <a:rPr sz="2500" spc="160" dirty="0">
                <a:solidFill>
                  <a:srgbClr val="2E2E2E"/>
                </a:solidFill>
                <a:latin typeface="Times New Roman"/>
                <a:cs typeface="Times New Roman"/>
              </a:rPr>
              <a:t>кейін </a:t>
            </a:r>
            <a:r>
              <a:rPr sz="2500" spc="200" dirty="0">
                <a:solidFill>
                  <a:srgbClr val="2E2E2E"/>
                </a:solidFill>
                <a:latin typeface="Times New Roman"/>
                <a:cs typeface="Times New Roman"/>
              </a:rPr>
              <a:t>қандай </a:t>
            </a:r>
            <a:r>
              <a:rPr sz="2500" spc="195" dirty="0">
                <a:solidFill>
                  <a:srgbClr val="2E2E2E"/>
                </a:solidFill>
                <a:latin typeface="Times New Roman"/>
                <a:cs typeface="Times New Roman"/>
              </a:rPr>
              <a:t>жүйелер </a:t>
            </a:r>
            <a:r>
              <a:rPr sz="2500" spc="180" dirty="0">
                <a:solidFill>
                  <a:srgbClr val="2E2E2E"/>
                </a:solidFill>
                <a:latin typeface="Times New Roman"/>
                <a:cs typeface="Times New Roman"/>
              </a:rPr>
              <a:t>класы </a:t>
            </a:r>
            <a:r>
              <a:rPr sz="2500" spc="185" dirty="0">
                <a:solidFill>
                  <a:srgbClr val="2E2E2E"/>
                </a:solidFill>
                <a:latin typeface="Times New Roman"/>
                <a:cs typeface="Times New Roman"/>
              </a:rPr>
              <a:t>логистикалыққа </a:t>
            </a:r>
            <a:r>
              <a:rPr sz="2500" spc="1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75" dirty="0">
                <a:solidFill>
                  <a:srgbClr val="2E2E2E"/>
                </a:solidFill>
                <a:latin typeface="Times New Roman"/>
                <a:cs typeface="Times New Roman"/>
              </a:rPr>
              <a:t>жататынын</a:t>
            </a:r>
            <a:r>
              <a:rPr sz="2500" spc="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Times New Roman"/>
                <a:cs typeface="Times New Roman"/>
              </a:rPr>
              <a:t>анықтаймыз.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5080">
              <a:lnSpc>
                <a:spcPct val="132500"/>
              </a:lnSpc>
            </a:pPr>
            <a:r>
              <a:rPr sz="2500" spc="195" dirty="0">
                <a:solidFill>
                  <a:srgbClr val="2E2E2E"/>
                </a:solidFill>
                <a:latin typeface="Times New Roman"/>
                <a:cs typeface="Times New Roman"/>
              </a:rPr>
              <a:t>Энциклопедиялық </a:t>
            </a:r>
            <a:r>
              <a:rPr sz="2500" spc="160" dirty="0">
                <a:solidFill>
                  <a:srgbClr val="2E2E2E"/>
                </a:solidFill>
                <a:latin typeface="Times New Roman"/>
                <a:cs typeface="Times New Roman"/>
              </a:rPr>
              <a:t>сөздікте </a:t>
            </a:r>
            <a:r>
              <a:rPr sz="2500" spc="60" dirty="0">
                <a:solidFill>
                  <a:srgbClr val="2E2E2E"/>
                </a:solidFill>
                <a:latin typeface="Times New Roman"/>
                <a:cs typeface="Times New Roman"/>
              </a:rPr>
              <a:t>"жүйе" </a:t>
            </a:r>
            <a:r>
              <a:rPr sz="2500" spc="100" dirty="0">
                <a:solidFill>
                  <a:srgbClr val="2E2E2E"/>
                </a:solidFill>
                <a:latin typeface="Times New Roman"/>
                <a:cs typeface="Times New Roman"/>
              </a:rPr>
              <a:t>түсінігінің </a:t>
            </a:r>
            <a:r>
              <a:rPr sz="2500" spc="200" dirty="0">
                <a:solidFill>
                  <a:srgbClr val="2E2E2E"/>
                </a:solidFill>
                <a:latin typeface="Times New Roman"/>
                <a:cs typeface="Times New Roman"/>
              </a:rPr>
              <a:t>мынадай </a:t>
            </a:r>
            <a:r>
              <a:rPr sz="2500" spc="190" dirty="0">
                <a:solidFill>
                  <a:srgbClr val="2E2E2E"/>
                </a:solidFill>
                <a:latin typeface="Times New Roman"/>
                <a:cs typeface="Times New Roman"/>
              </a:rPr>
              <a:t>анықтамасы </a:t>
            </a:r>
            <a:r>
              <a:rPr sz="2500" spc="19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35" dirty="0">
                <a:solidFill>
                  <a:srgbClr val="2E2E2E"/>
                </a:solidFill>
                <a:latin typeface="Times New Roman"/>
                <a:cs typeface="Times New Roman"/>
              </a:rPr>
              <a:t>берілген: «жүйе» </a:t>
            </a:r>
            <a:r>
              <a:rPr sz="2500" spc="120" dirty="0">
                <a:solidFill>
                  <a:srgbClr val="2E2E2E"/>
                </a:solidFill>
                <a:latin typeface="Times New Roman"/>
                <a:cs typeface="Times New Roman"/>
              </a:rPr>
              <a:t>(грек </a:t>
            </a:r>
            <a:r>
              <a:rPr sz="2500" spc="175" dirty="0">
                <a:solidFill>
                  <a:srgbClr val="2E2E2E"/>
                </a:solidFill>
                <a:latin typeface="Times New Roman"/>
                <a:cs typeface="Times New Roman"/>
              </a:rPr>
              <a:t>сөзінен алынған бөліктерден </a:t>
            </a:r>
            <a:r>
              <a:rPr sz="2500" spc="165" dirty="0">
                <a:solidFill>
                  <a:srgbClr val="2E2E2E"/>
                </a:solidFill>
                <a:latin typeface="Times New Roman"/>
                <a:cs typeface="Times New Roman"/>
              </a:rPr>
              <a:t>құралған </a:t>
            </a:r>
            <a:r>
              <a:rPr sz="2500" spc="110" dirty="0">
                <a:solidFill>
                  <a:srgbClr val="2E2E2E"/>
                </a:solidFill>
                <a:latin typeface="Times New Roman"/>
                <a:cs typeface="Times New Roman"/>
              </a:rPr>
              <a:t>біртұтас, </a:t>
            </a:r>
            <a:r>
              <a:rPr sz="2500" spc="114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75" dirty="0">
                <a:solidFill>
                  <a:srgbClr val="2E2E2E"/>
                </a:solidFill>
                <a:latin typeface="Times New Roman"/>
                <a:cs typeface="Times New Roman"/>
              </a:rPr>
              <a:t>бірігу</a:t>
            </a:r>
            <a:r>
              <a:rPr sz="25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90" dirty="0">
                <a:solidFill>
                  <a:srgbClr val="2E2E2E"/>
                </a:solidFill>
                <a:latin typeface="Times New Roman"/>
                <a:cs typeface="Times New Roman"/>
              </a:rPr>
              <a:t>деген</a:t>
            </a:r>
            <a:r>
              <a:rPr sz="2500" spc="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80" dirty="0">
                <a:solidFill>
                  <a:srgbClr val="2E2E2E"/>
                </a:solidFill>
                <a:latin typeface="Times New Roman"/>
                <a:cs typeface="Times New Roman"/>
              </a:rPr>
              <a:t>мағынаны</a:t>
            </a:r>
            <a:r>
              <a:rPr sz="2500" spc="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10" dirty="0">
                <a:solidFill>
                  <a:srgbClr val="2E2E2E"/>
                </a:solidFill>
                <a:latin typeface="Times New Roman"/>
                <a:cs typeface="Times New Roman"/>
              </a:rPr>
              <a:t>білдіреді)</a:t>
            </a:r>
            <a:r>
              <a:rPr sz="2500" spc="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-400" dirty="0">
                <a:solidFill>
                  <a:srgbClr val="2E2E2E"/>
                </a:solidFill>
                <a:latin typeface="Times New Roman"/>
                <a:cs typeface="Times New Roman"/>
              </a:rPr>
              <a:t>—</a:t>
            </a:r>
            <a:r>
              <a:rPr sz="2500" spc="-1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10" dirty="0">
                <a:solidFill>
                  <a:srgbClr val="2E2E2E"/>
                </a:solidFill>
                <a:latin typeface="Times New Roman"/>
                <a:cs typeface="Times New Roman"/>
              </a:rPr>
              <a:t>бір</a:t>
            </a:r>
            <a:r>
              <a:rPr sz="2500" spc="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390" dirty="0">
                <a:solidFill>
                  <a:srgbClr val="2E2E2E"/>
                </a:solidFill>
                <a:latin typeface="Times New Roman"/>
                <a:cs typeface="Times New Roman"/>
              </a:rPr>
              <a:t>-</a:t>
            </a:r>
            <a:r>
              <a:rPr sz="2500" spc="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50" dirty="0">
                <a:solidFill>
                  <a:srgbClr val="2E2E2E"/>
                </a:solidFill>
                <a:latin typeface="Times New Roman"/>
                <a:cs typeface="Times New Roman"/>
              </a:rPr>
              <a:t>бірімен</a:t>
            </a:r>
            <a:r>
              <a:rPr sz="25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90" dirty="0">
                <a:solidFill>
                  <a:srgbClr val="2E2E2E"/>
                </a:solidFill>
                <a:latin typeface="Times New Roman"/>
                <a:cs typeface="Times New Roman"/>
              </a:rPr>
              <a:t>өзара</a:t>
            </a:r>
            <a:r>
              <a:rPr sz="2500" spc="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75" dirty="0">
                <a:solidFill>
                  <a:srgbClr val="2E2E2E"/>
                </a:solidFill>
                <a:latin typeface="Times New Roman"/>
                <a:cs typeface="Times New Roman"/>
              </a:rPr>
              <a:t>байланысты</a:t>
            </a:r>
            <a:r>
              <a:rPr sz="2500" spc="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225" dirty="0">
                <a:solidFill>
                  <a:srgbClr val="2E2E2E"/>
                </a:solidFill>
                <a:latin typeface="Times New Roman"/>
                <a:cs typeface="Times New Roman"/>
              </a:rPr>
              <a:t>және </a:t>
            </a:r>
            <a:r>
              <a:rPr sz="2500" spc="-6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210" dirty="0">
                <a:solidFill>
                  <a:srgbClr val="2E2E2E"/>
                </a:solidFill>
                <a:latin typeface="Times New Roman"/>
                <a:cs typeface="Times New Roman"/>
              </a:rPr>
              <a:t>қарым </a:t>
            </a:r>
            <a:r>
              <a:rPr sz="2500" spc="390" dirty="0">
                <a:solidFill>
                  <a:srgbClr val="2E2E2E"/>
                </a:solidFill>
                <a:latin typeface="Times New Roman"/>
                <a:cs typeface="Times New Roman"/>
              </a:rPr>
              <a:t>- </a:t>
            </a:r>
            <a:r>
              <a:rPr sz="2500" spc="180" dirty="0">
                <a:solidFill>
                  <a:srgbClr val="2E2E2E"/>
                </a:solidFill>
                <a:latin typeface="Times New Roman"/>
                <a:cs typeface="Times New Roman"/>
              </a:rPr>
              <a:t>қатынаста </a:t>
            </a:r>
            <a:r>
              <a:rPr sz="2500" spc="150" dirty="0">
                <a:solidFill>
                  <a:srgbClr val="2E2E2E"/>
                </a:solidFill>
                <a:latin typeface="Times New Roman"/>
                <a:cs typeface="Times New Roman"/>
              </a:rPr>
              <a:t>болатын, </a:t>
            </a:r>
            <a:r>
              <a:rPr sz="2500" spc="120" dirty="0">
                <a:solidFill>
                  <a:srgbClr val="2E2E2E"/>
                </a:solidFill>
                <a:latin typeface="Times New Roman"/>
                <a:cs typeface="Times New Roman"/>
              </a:rPr>
              <a:t>белгілі </a:t>
            </a:r>
            <a:r>
              <a:rPr sz="2500" spc="110" dirty="0">
                <a:solidFill>
                  <a:srgbClr val="2E2E2E"/>
                </a:solidFill>
                <a:latin typeface="Times New Roman"/>
                <a:cs typeface="Times New Roman"/>
              </a:rPr>
              <a:t>бір "тұтастықты, </a:t>
            </a:r>
            <a:r>
              <a:rPr sz="2500" spc="100" dirty="0">
                <a:solidFill>
                  <a:srgbClr val="2E2E2E"/>
                </a:solidFill>
                <a:latin typeface="Times New Roman"/>
                <a:cs typeface="Times New Roman"/>
              </a:rPr>
              <a:t>бірлікті </a:t>
            </a:r>
            <a:r>
              <a:rPr sz="2500" spc="170" dirty="0">
                <a:solidFill>
                  <a:srgbClr val="2E2E2E"/>
                </a:solidFill>
                <a:latin typeface="Times New Roman"/>
                <a:cs typeface="Times New Roman"/>
              </a:rPr>
              <a:t>құрайтын </a:t>
            </a:r>
            <a:r>
              <a:rPr sz="2500" spc="175" dirty="0">
                <a:solidFill>
                  <a:srgbClr val="2E2E2E"/>
                </a:solidFill>
                <a:latin typeface="Times New Roman"/>
                <a:cs typeface="Times New Roman"/>
              </a:rPr>
              <a:t> көптеген</a:t>
            </a:r>
            <a:r>
              <a:rPr sz="2500" spc="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500" spc="165" dirty="0">
                <a:solidFill>
                  <a:srgbClr val="2E2E2E"/>
                </a:solidFill>
                <a:latin typeface="Times New Roman"/>
                <a:cs typeface="Times New Roman"/>
              </a:rPr>
              <a:t>элементтер".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17478" y="0"/>
            <a:ext cx="7670498" cy="25318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4015" y="0"/>
            <a:ext cx="10245816" cy="102123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311337" y="3508980"/>
            <a:ext cx="3162300" cy="1425575"/>
          </a:xfrm>
          <a:custGeom>
            <a:avLst/>
            <a:gdLst/>
            <a:ahLst/>
            <a:cxnLst/>
            <a:rect l="l" t="t" r="r" b="b"/>
            <a:pathLst>
              <a:path w="3162300" h="1425575">
                <a:moveTo>
                  <a:pt x="2264837" y="1425311"/>
                </a:moveTo>
                <a:lnTo>
                  <a:pt x="2619601" y="1419508"/>
                </a:lnTo>
                <a:lnTo>
                  <a:pt x="3133653" y="1419508"/>
                </a:lnTo>
                <a:lnTo>
                  <a:pt x="3138045" y="1418573"/>
                </a:lnTo>
                <a:lnTo>
                  <a:pt x="3161728" y="1388278"/>
                </a:lnTo>
                <a:lnTo>
                  <a:pt x="3053690" y="376498"/>
                </a:lnTo>
                <a:lnTo>
                  <a:pt x="36157" y="286"/>
                </a:lnTo>
                <a:lnTo>
                  <a:pt x="33668" y="0"/>
                </a:lnTo>
                <a:lnTo>
                  <a:pt x="31179" y="2"/>
                </a:lnTo>
                <a:lnTo>
                  <a:pt x="787" y="25325"/>
                </a:lnTo>
                <a:lnTo>
                  <a:pt x="0" y="32771"/>
                </a:lnTo>
                <a:lnTo>
                  <a:pt x="121" y="35257"/>
                </a:lnTo>
                <a:lnTo>
                  <a:pt x="225731" y="1396227"/>
                </a:lnTo>
                <a:lnTo>
                  <a:pt x="253227" y="1419512"/>
                </a:lnTo>
                <a:lnTo>
                  <a:pt x="2253111" y="1419503"/>
                </a:lnTo>
                <a:lnTo>
                  <a:pt x="2259278" y="1421437"/>
                </a:lnTo>
                <a:lnTo>
                  <a:pt x="2264837" y="1425311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5121" y="3946118"/>
            <a:ext cx="6148070" cy="481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005" marR="2250440" algn="ctr">
              <a:lnSpc>
                <a:spcPct val="114599"/>
              </a:lnSpc>
              <a:spcBef>
                <a:spcPts val="100"/>
              </a:spcBef>
            </a:pPr>
            <a:r>
              <a:rPr sz="2400" b="1" spc="75" dirty="0">
                <a:solidFill>
                  <a:srgbClr val="2E2E2E"/>
                </a:solidFill>
                <a:latin typeface="Times New Roman"/>
                <a:cs typeface="Times New Roman"/>
              </a:rPr>
              <a:t>Тұтастык</a:t>
            </a:r>
            <a:r>
              <a:rPr sz="2400" b="1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b="1" spc="265" dirty="0">
                <a:solidFill>
                  <a:srgbClr val="2E2E2E"/>
                </a:solidFill>
                <a:latin typeface="Times New Roman"/>
                <a:cs typeface="Times New Roman"/>
              </a:rPr>
              <a:t>және </a:t>
            </a:r>
            <a:r>
              <a:rPr sz="2400" b="1" spc="-5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b="1" spc="160" dirty="0">
                <a:solidFill>
                  <a:srgbClr val="2E2E2E"/>
                </a:solidFill>
                <a:latin typeface="Times New Roman"/>
                <a:cs typeface="Times New Roman"/>
              </a:rPr>
              <a:t>мүшелік</a:t>
            </a:r>
            <a:endParaRPr sz="2400">
              <a:latin typeface="Times New Roman"/>
              <a:cs typeface="Times New Roman"/>
            </a:endParaRPr>
          </a:p>
          <a:p>
            <a:pPr marL="44450" marR="36830" indent="76835" algn="ctr">
              <a:lnSpc>
                <a:spcPct val="133200"/>
              </a:lnSpc>
              <a:spcBef>
                <a:spcPts val="1675"/>
              </a:spcBef>
            </a:pPr>
            <a:r>
              <a:rPr sz="2300" spc="70" dirty="0">
                <a:solidFill>
                  <a:srgbClr val="2E2E2E"/>
                </a:solidFill>
                <a:latin typeface="Cambria"/>
                <a:cs typeface="Cambria"/>
              </a:rPr>
              <a:t>Жүйе </a:t>
            </a:r>
            <a:r>
              <a:rPr sz="2300" spc="55" dirty="0">
                <a:solidFill>
                  <a:srgbClr val="2E2E2E"/>
                </a:solidFill>
                <a:latin typeface="Cambria"/>
                <a:cs typeface="Cambria"/>
              </a:rPr>
              <a:t>дегеніміз </a:t>
            </a:r>
            <a:r>
              <a:rPr sz="2300" spc="30" dirty="0">
                <a:solidFill>
                  <a:srgbClr val="2E2E2E"/>
                </a:solidFill>
                <a:latin typeface="Cambria"/>
                <a:cs typeface="Cambria"/>
              </a:rPr>
              <a:t>бір </a:t>
            </a:r>
            <a:r>
              <a:rPr sz="2300" spc="360" dirty="0">
                <a:solidFill>
                  <a:srgbClr val="2E2E2E"/>
                </a:solidFill>
                <a:latin typeface="Cambria"/>
                <a:cs typeface="Cambria"/>
              </a:rPr>
              <a:t>- </a:t>
            </a:r>
            <a:r>
              <a:rPr sz="2300" spc="60" dirty="0">
                <a:solidFill>
                  <a:srgbClr val="2E2E2E"/>
                </a:solidFill>
                <a:latin typeface="Cambria"/>
                <a:cs typeface="Cambria"/>
              </a:rPr>
              <a:t>бірімен </a:t>
            </a:r>
            <a:r>
              <a:rPr sz="2300" spc="65" dirty="0">
                <a:solidFill>
                  <a:srgbClr val="2E2E2E"/>
                </a:solidFill>
                <a:latin typeface="Cambria"/>
                <a:cs typeface="Cambria"/>
              </a:rPr>
              <a:t>өзара </a:t>
            </a:r>
            <a:r>
              <a:rPr sz="2300" spc="60" dirty="0">
                <a:solidFill>
                  <a:srgbClr val="2E2E2E"/>
                </a:solidFill>
                <a:latin typeface="Cambria"/>
                <a:cs typeface="Cambria"/>
              </a:rPr>
              <a:t>әрекет </a:t>
            </a:r>
            <a:r>
              <a:rPr sz="2300" spc="6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35" dirty="0">
                <a:solidFill>
                  <a:srgbClr val="2E2E2E"/>
                </a:solidFill>
                <a:latin typeface="Cambria"/>
                <a:cs typeface="Cambria"/>
              </a:rPr>
              <a:t>ететін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70" dirty="0">
                <a:solidFill>
                  <a:srgbClr val="2E2E2E"/>
                </a:solidFill>
                <a:latin typeface="Cambria"/>
                <a:cs typeface="Cambria"/>
              </a:rPr>
              <a:t>элементтердің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20" dirty="0">
                <a:solidFill>
                  <a:srgbClr val="2E2E2E"/>
                </a:solidFill>
                <a:latin typeface="Cambria"/>
                <a:cs typeface="Cambria"/>
              </a:rPr>
              <a:t>тұтастық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25" dirty="0">
                <a:solidFill>
                  <a:srgbClr val="2E2E2E"/>
                </a:solidFill>
                <a:latin typeface="Cambria"/>
                <a:cs typeface="Cambria"/>
              </a:rPr>
              <a:t>жиынтығы.</a:t>
            </a:r>
            <a:endParaRPr sz="2300">
              <a:latin typeface="Cambria"/>
              <a:cs typeface="Cambria"/>
            </a:endParaRPr>
          </a:p>
          <a:p>
            <a:pPr marL="12700" marR="5080" indent="-635" algn="ctr">
              <a:lnSpc>
                <a:spcPts val="3670"/>
              </a:lnSpc>
              <a:spcBef>
                <a:spcPts val="130"/>
              </a:spcBef>
            </a:pP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Элементтер </a:t>
            </a:r>
            <a:r>
              <a:rPr sz="2300" spc="20" dirty="0">
                <a:solidFill>
                  <a:srgbClr val="2E2E2E"/>
                </a:solidFill>
                <a:latin typeface="Cambria"/>
                <a:cs typeface="Cambria"/>
              </a:rPr>
              <a:t>тек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85" dirty="0">
                <a:solidFill>
                  <a:srgbClr val="2E2E2E"/>
                </a:solidFill>
                <a:latin typeface="Cambria"/>
                <a:cs typeface="Cambria"/>
              </a:rPr>
              <a:t>жүйеде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35" dirty="0">
                <a:solidFill>
                  <a:srgbClr val="2E2E2E"/>
                </a:solidFill>
                <a:latin typeface="Cambria"/>
                <a:cs typeface="Cambria"/>
              </a:rPr>
              <a:t>ғана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35" dirty="0">
                <a:solidFill>
                  <a:srgbClr val="2E2E2E"/>
                </a:solidFill>
                <a:latin typeface="Cambria"/>
                <a:cs typeface="Cambria"/>
              </a:rPr>
              <a:t>болатынын </a:t>
            </a:r>
            <a:r>
              <a:rPr sz="2300" spc="4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ескеру </a:t>
            </a:r>
            <a:r>
              <a:rPr sz="2300" spc="70" dirty="0">
                <a:solidFill>
                  <a:srgbClr val="2E2E2E"/>
                </a:solidFill>
                <a:latin typeface="Cambria"/>
                <a:cs typeface="Cambria"/>
              </a:rPr>
              <a:t>қажет. </a:t>
            </a:r>
            <a:r>
              <a:rPr sz="2300" spc="75" dirty="0">
                <a:solidFill>
                  <a:srgbClr val="2E2E2E"/>
                </a:solidFill>
                <a:latin typeface="Cambria"/>
                <a:cs typeface="Cambria"/>
              </a:rPr>
              <a:t>Жүйеден </a:t>
            </a:r>
            <a:r>
              <a:rPr sz="2300" spc="45" dirty="0">
                <a:solidFill>
                  <a:srgbClr val="2E2E2E"/>
                </a:solidFill>
                <a:latin typeface="Cambria"/>
                <a:cs typeface="Cambria"/>
              </a:rPr>
              <a:t>тыс </a:t>
            </a:r>
            <a:r>
              <a:rPr sz="2300" spc="360" dirty="0">
                <a:solidFill>
                  <a:srgbClr val="2E2E2E"/>
                </a:solidFill>
                <a:latin typeface="Cambria"/>
                <a:cs typeface="Cambria"/>
              </a:rPr>
              <a:t>- </a:t>
            </a:r>
            <a:r>
              <a:rPr sz="2300" spc="25" dirty="0">
                <a:solidFill>
                  <a:srgbClr val="2E2E2E"/>
                </a:solidFill>
                <a:latin typeface="Cambria"/>
                <a:cs typeface="Cambria"/>
              </a:rPr>
              <a:t>бұл </a:t>
            </a:r>
            <a:r>
              <a:rPr sz="2300" spc="20" dirty="0">
                <a:solidFill>
                  <a:srgbClr val="2E2E2E"/>
                </a:solidFill>
                <a:latin typeface="Cambria"/>
                <a:cs typeface="Cambria"/>
              </a:rPr>
              <a:t>тек </a:t>
            </a:r>
            <a:r>
              <a:rPr sz="2300" spc="80" dirty="0">
                <a:solidFill>
                  <a:srgbClr val="2E2E2E"/>
                </a:solidFill>
                <a:latin typeface="Cambria"/>
                <a:cs typeface="Cambria"/>
              </a:rPr>
              <a:t>жүйе </a:t>
            </a:r>
            <a:r>
              <a:rPr sz="23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40" dirty="0">
                <a:solidFill>
                  <a:srgbClr val="2E2E2E"/>
                </a:solidFill>
                <a:latin typeface="Cambria"/>
                <a:cs typeface="Cambria"/>
              </a:rPr>
              <a:t>құраушы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65" dirty="0">
                <a:solidFill>
                  <a:srgbClr val="2E2E2E"/>
                </a:solidFill>
                <a:latin typeface="Cambria"/>
                <a:cs typeface="Cambria"/>
              </a:rPr>
              <a:t>потенциалды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20" dirty="0">
                <a:solidFill>
                  <a:srgbClr val="2E2E2E"/>
                </a:solidFill>
                <a:latin typeface="Cambria"/>
                <a:cs typeface="Cambria"/>
              </a:rPr>
              <a:t>қабілеттілігі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50" dirty="0">
                <a:solidFill>
                  <a:srgbClr val="2E2E2E"/>
                </a:solidFill>
                <a:latin typeface="Cambria"/>
                <a:cs typeface="Cambria"/>
              </a:rPr>
              <a:t>бар </a:t>
            </a:r>
            <a:r>
              <a:rPr sz="2300" spc="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40" dirty="0">
                <a:solidFill>
                  <a:srgbClr val="2E2E2E"/>
                </a:solidFill>
                <a:latin typeface="Cambria"/>
                <a:cs typeface="Cambria"/>
              </a:rPr>
              <a:t>объектілер.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70" dirty="0">
                <a:solidFill>
                  <a:srgbClr val="2E2E2E"/>
                </a:solidFill>
                <a:latin typeface="Cambria"/>
                <a:cs typeface="Cambria"/>
              </a:rPr>
              <a:t>Жүйе</a:t>
            </a:r>
            <a:r>
              <a:rPr sz="23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70" dirty="0">
                <a:solidFill>
                  <a:srgbClr val="2E2E2E"/>
                </a:solidFill>
                <a:latin typeface="Cambria"/>
                <a:cs typeface="Cambria"/>
              </a:rPr>
              <a:t>элементтері</a:t>
            </a:r>
            <a:r>
              <a:rPr sz="23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20" dirty="0">
                <a:solidFill>
                  <a:srgbClr val="2E2E2E"/>
                </a:solidFill>
                <a:latin typeface="Cambria"/>
                <a:cs typeface="Cambria"/>
              </a:rPr>
              <a:t>түрлі</a:t>
            </a:r>
            <a:r>
              <a:rPr sz="23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сапада </a:t>
            </a:r>
            <a:r>
              <a:rPr sz="2300" spc="-4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45" dirty="0">
                <a:solidFill>
                  <a:srgbClr val="2E2E2E"/>
                </a:solidFill>
                <a:latin typeface="Cambria"/>
                <a:cs typeface="Cambria"/>
              </a:rPr>
              <a:t>болуы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65" dirty="0">
                <a:solidFill>
                  <a:srgbClr val="2E2E2E"/>
                </a:solidFill>
                <a:latin typeface="Cambria"/>
                <a:cs typeface="Cambria"/>
              </a:rPr>
              <a:t>мүмкін,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40" dirty="0">
                <a:solidFill>
                  <a:srgbClr val="2E2E2E"/>
                </a:solidFill>
                <a:latin typeface="Cambria"/>
                <a:cs typeface="Cambria"/>
              </a:rPr>
              <a:t>бірақ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85" dirty="0">
                <a:solidFill>
                  <a:srgbClr val="2E2E2E"/>
                </a:solidFill>
                <a:latin typeface="Cambria"/>
                <a:cs typeface="Cambria"/>
              </a:rPr>
              <a:t>олар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30" dirty="0">
                <a:solidFill>
                  <a:srgbClr val="2E2E2E"/>
                </a:solidFill>
                <a:latin typeface="Cambria"/>
                <a:cs typeface="Cambria"/>
              </a:rPr>
              <a:t>бір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15" dirty="0">
                <a:solidFill>
                  <a:srgbClr val="2E2E2E"/>
                </a:solidFill>
                <a:latin typeface="Cambria"/>
                <a:cs typeface="Cambria"/>
              </a:rPr>
              <a:t>уақытта </a:t>
            </a:r>
            <a:r>
              <a:rPr sz="2300" spc="2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75" dirty="0">
                <a:solidFill>
                  <a:srgbClr val="2E2E2E"/>
                </a:solidFill>
                <a:latin typeface="Cambria"/>
                <a:cs typeface="Cambria"/>
              </a:rPr>
              <a:t>үйлесімді</a:t>
            </a:r>
            <a:r>
              <a:rPr sz="23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45" dirty="0">
                <a:solidFill>
                  <a:srgbClr val="2E2E2E"/>
                </a:solidFill>
                <a:latin typeface="Cambria"/>
                <a:cs typeface="Cambria"/>
              </a:rPr>
              <a:t>болуы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65" dirty="0">
                <a:solidFill>
                  <a:srgbClr val="2E2E2E"/>
                </a:solidFill>
                <a:latin typeface="Cambria"/>
                <a:cs typeface="Cambria"/>
              </a:rPr>
              <a:t>да</a:t>
            </a:r>
            <a:r>
              <a:rPr sz="23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300" spc="60" dirty="0">
                <a:solidFill>
                  <a:srgbClr val="2E2E2E"/>
                </a:solidFill>
                <a:latin typeface="Cambria"/>
                <a:cs typeface="Cambria"/>
              </a:rPr>
              <a:t>мүмкін.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83959" y="3622503"/>
            <a:ext cx="2750820" cy="1237615"/>
          </a:xfrm>
          <a:custGeom>
            <a:avLst/>
            <a:gdLst/>
            <a:ahLst/>
            <a:cxnLst/>
            <a:rect l="l" t="t" r="r" b="b"/>
            <a:pathLst>
              <a:path w="2750819" h="1237614">
                <a:moveTo>
                  <a:pt x="1965100" y="1237429"/>
                </a:moveTo>
                <a:lnTo>
                  <a:pt x="2200405" y="1237429"/>
                </a:lnTo>
                <a:lnTo>
                  <a:pt x="2280073" y="1236126"/>
                </a:lnTo>
                <a:lnTo>
                  <a:pt x="2727738" y="1236121"/>
                </a:lnTo>
                <a:lnTo>
                  <a:pt x="2750641" y="1216281"/>
                </a:lnTo>
                <a:lnTo>
                  <a:pt x="2750641" y="1194653"/>
                </a:lnTo>
                <a:lnTo>
                  <a:pt x="2658084" y="327859"/>
                </a:lnTo>
                <a:lnTo>
                  <a:pt x="28210" y="0"/>
                </a:lnTo>
                <a:lnTo>
                  <a:pt x="26042" y="2"/>
                </a:lnTo>
                <a:lnTo>
                  <a:pt x="0" y="20676"/>
                </a:lnTo>
                <a:lnTo>
                  <a:pt x="0" y="36752"/>
                </a:lnTo>
                <a:lnTo>
                  <a:pt x="195460" y="1215852"/>
                </a:lnTo>
                <a:lnTo>
                  <a:pt x="1960955" y="1236129"/>
                </a:lnTo>
                <a:lnTo>
                  <a:pt x="1965100" y="1237429"/>
                </a:lnTo>
                <a:close/>
              </a:path>
              <a:path w="2750819" h="1237614">
                <a:moveTo>
                  <a:pt x="219404" y="1236129"/>
                </a:moveTo>
                <a:lnTo>
                  <a:pt x="1960929" y="1236121"/>
                </a:lnTo>
                <a:lnTo>
                  <a:pt x="219358" y="1236121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61426" y="4209122"/>
            <a:ext cx="6833870" cy="486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0530" algn="ctr">
              <a:lnSpc>
                <a:spcPct val="100000"/>
              </a:lnSpc>
              <a:spcBef>
                <a:spcPts val="100"/>
              </a:spcBef>
            </a:pPr>
            <a:r>
              <a:rPr sz="2400" b="1" spc="120" dirty="0">
                <a:solidFill>
                  <a:srgbClr val="2E2E2E"/>
                </a:solidFill>
                <a:latin typeface="Times New Roman"/>
                <a:cs typeface="Times New Roman"/>
              </a:rPr>
              <a:t>Байланыстар</a:t>
            </a:r>
            <a:endParaRPr sz="2400">
              <a:latin typeface="Times New Roman"/>
              <a:cs typeface="Times New Roman"/>
            </a:endParaRPr>
          </a:p>
          <a:p>
            <a:pPr marL="17145" marR="9525" indent="80010" algn="ctr">
              <a:lnSpc>
                <a:spcPct val="132800"/>
              </a:lnSpc>
              <a:spcBef>
                <a:spcPts val="835"/>
              </a:spcBef>
            </a:pPr>
            <a:r>
              <a:rPr sz="2400" spc="75" dirty="0">
                <a:solidFill>
                  <a:srgbClr val="2E2E2E"/>
                </a:solidFill>
                <a:latin typeface="Cambria"/>
                <a:cs typeface="Cambria"/>
              </a:rPr>
              <a:t>Жүйе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E2E2E"/>
                </a:solidFill>
                <a:latin typeface="Cambria"/>
                <a:cs typeface="Cambria"/>
              </a:rPr>
              <a:t>элементтері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E2E2E"/>
                </a:solidFill>
                <a:latin typeface="Cambria"/>
                <a:cs typeface="Cambria"/>
              </a:rPr>
              <a:t>арасында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E2E2E"/>
                </a:solidFill>
                <a:latin typeface="Cambria"/>
                <a:cs typeface="Cambria"/>
              </a:rPr>
              <a:t>белгілі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E2E2E"/>
                </a:solidFill>
                <a:latin typeface="Cambria"/>
                <a:cs typeface="Cambria"/>
              </a:rPr>
              <a:t>бір </a:t>
            </a:r>
            <a:r>
              <a:rPr sz="2400" spc="4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E2E2E"/>
                </a:solidFill>
                <a:latin typeface="Cambria"/>
                <a:cs typeface="Cambria"/>
              </a:rPr>
              <a:t>байланыс</a:t>
            </a:r>
            <a:r>
              <a:rPr sz="24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E2E2E"/>
                </a:solidFill>
                <a:latin typeface="Cambria"/>
                <a:cs typeface="Cambria"/>
              </a:rPr>
              <a:t>бар,</a:t>
            </a:r>
            <a:r>
              <a:rPr sz="2400" spc="11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2E2E2E"/>
                </a:solidFill>
                <a:latin typeface="Cambria"/>
                <a:cs typeface="Cambria"/>
              </a:rPr>
              <a:t>олар</a:t>
            </a:r>
            <a:r>
              <a:rPr sz="24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2E2E2E"/>
                </a:solidFill>
                <a:latin typeface="Cambria"/>
                <a:cs typeface="Cambria"/>
              </a:rPr>
              <a:t>осы </a:t>
            </a:r>
            <a:r>
              <a:rPr sz="2400" spc="75" dirty="0">
                <a:solidFill>
                  <a:srgbClr val="2E2E2E"/>
                </a:solidFill>
                <a:latin typeface="Cambria"/>
                <a:cs typeface="Cambria"/>
              </a:rPr>
              <a:t>жүйенің</a:t>
            </a:r>
            <a:r>
              <a:rPr sz="24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E2E2E"/>
                </a:solidFill>
                <a:latin typeface="Cambria"/>
                <a:cs typeface="Cambria"/>
              </a:rPr>
              <a:t>интегративті </a:t>
            </a:r>
            <a:r>
              <a:rPr sz="2400" spc="-51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2E2E2E"/>
                </a:solidFill>
                <a:latin typeface="Cambria"/>
                <a:cs typeface="Cambria"/>
              </a:rPr>
              <a:t>сапасын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E2E2E"/>
                </a:solidFill>
                <a:latin typeface="Cambria"/>
                <a:cs typeface="Cambria"/>
              </a:rPr>
              <a:t>заңды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E2E2E"/>
                </a:solidFill>
                <a:latin typeface="Cambria"/>
                <a:cs typeface="Cambria"/>
              </a:rPr>
              <a:t>қажеттілікпен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E2E2E"/>
                </a:solidFill>
                <a:latin typeface="Cambria"/>
                <a:cs typeface="Cambria"/>
              </a:rPr>
              <a:t>анықтайды.</a:t>
            </a:r>
            <a:endParaRPr sz="2400">
              <a:latin typeface="Cambria"/>
              <a:cs typeface="Cambria"/>
            </a:endParaRPr>
          </a:p>
          <a:p>
            <a:pPr marL="12065" marR="5080" indent="-635" algn="ctr">
              <a:lnSpc>
                <a:spcPct val="132800"/>
              </a:lnSpc>
            </a:pPr>
            <a:r>
              <a:rPr sz="2400" spc="65" dirty="0">
                <a:solidFill>
                  <a:srgbClr val="2E2E2E"/>
                </a:solidFill>
                <a:latin typeface="Cambria"/>
                <a:cs typeface="Cambria"/>
              </a:rPr>
              <a:t>Байланыстар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E2E2E"/>
                </a:solidFill>
                <a:latin typeface="Cambria"/>
                <a:cs typeface="Cambria"/>
              </a:rPr>
              <a:t>заттай,</a:t>
            </a:r>
            <a:r>
              <a:rPr sz="24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E2E2E"/>
                </a:solidFill>
                <a:latin typeface="Cambria"/>
                <a:cs typeface="Cambria"/>
              </a:rPr>
              <a:t>ақпараттық,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E2E2E"/>
                </a:solidFill>
                <a:latin typeface="Cambria"/>
                <a:cs typeface="Cambria"/>
              </a:rPr>
              <a:t>тура,</a:t>
            </a:r>
            <a:r>
              <a:rPr sz="24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E2E2E"/>
                </a:solidFill>
                <a:latin typeface="Cambria"/>
                <a:cs typeface="Cambria"/>
              </a:rPr>
              <a:t>кері </a:t>
            </a:r>
            <a:r>
              <a:rPr sz="2400" spc="6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2E2E2E"/>
                </a:solidFill>
                <a:latin typeface="Cambria"/>
                <a:cs typeface="Cambria"/>
              </a:rPr>
              <a:t>және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E2E2E"/>
                </a:solidFill>
                <a:latin typeface="Cambria"/>
                <a:cs typeface="Cambria"/>
              </a:rPr>
              <a:t>т.б.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E2E2E"/>
                </a:solidFill>
                <a:latin typeface="Cambria"/>
                <a:cs typeface="Cambria"/>
              </a:rPr>
              <a:t>болуы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E2E2E"/>
                </a:solidFill>
                <a:latin typeface="Cambria"/>
                <a:cs typeface="Cambria"/>
              </a:rPr>
              <a:t>мүмкін.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E2E2E"/>
                </a:solidFill>
                <a:latin typeface="Cambria"/>
                <a:cs typeface="Cambria"/>
              </a:rPr>
              <a:t>Жүйенің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E2E2E"/>
                </a:solidFill>
                <a:latin typeface="Cambria"/>
                <a:cs typeface="Cambria"/>
              </a:rPr>
              <a:t>ішіндегі </a:t>
            </a:r>
            <a:r>
              <a:rPr sz="2400" spc="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E2E2E"/>
                </a:solidFill>
                <a:latin typeface="Cambria"/>
                <a:cs typeface="Cambria"/>
              </a:rPr>
              <a:t>элементтер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E2E2E"/>
                </a:solidFill>
                <a:latin typeface="Cambria"/>
                <a:cs typeface="Cambria"/>
              </a:rPr>
              <a:t>арасындағы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E2E2E"/>
                </a:solidFill>
                <a:latin typeface="Cambria"/>
                <a:cs typeface="Cambria"/>
              </a:rPr>
              <a:t>байланыстар,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жеке 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E2E2E"/>
                </a:solidFill>
                <a:latin typeface="Cambria"/>
                <a:cs typeface="Cambria"/>
              </a:rPr>
              <a:t>элементтердің</a:t>
            </a:r>
            <a:r>
              <a:rPr sz="24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E2E2E"/>
                </a:solidFill>
                <a:latin typeface="Cambria"/>
                <a:cs typeface="Cambria"/>
              </a:rPr>
              <a:t>сыртқы</a:t>
            </a:r>
            <a:r>
              <a:rPr sz="24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E2E2E"/>
                </a:solidFill>
                <a:latin typeface="Cambria"/>
                <a:cs typeface="Cambria"/>
              </a:rPr>
              <a:t>ортамен</a:t>
            </a:r>
            <a:r>
              <a:rPr sz="2400" spc="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E2E2E"/>
                </a:solidFill>
                <a:latin typeface="Cambria"/>
                <a:cs typeface="Cambria"/>
              </a:rPr>
              <a:t>байланысына </a:t>
            </a:r>
            <a:r>
              <a:rPr sz="2400" spc="-51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E2E2E"/>
                </a:solidFill>
                <a:latin typeface="Cambria"/>
                <a:cs typeface="Cambria"/>
              </a:rPr>
              <a:t>қарағанда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2E2E2E"/>
                </a:solidFill>
                <a:latin typeface="Cambria"/>
                <a:cs typeface="Cambria"/>
              </a:rPr>
              <a:t>күшті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E2E2E"/>
                </a:solidFill>
                <a:latin typeface="Cambria"/>
                <a:cs typeface="Cambria"/>
              </a:rPr>
              <a:t>болуы</a:t>
            </a:r>
            <a:r>
              <a:rPr sz="24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E2E2E"/>
                </a:solidFill>
                <a:latin typeface="Cambria"/>
                <a:cs typeface="Cambria"/>
              </a:rPr>
              <a:t>тиіс,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2E2E2E"/>
                </a:solidFill>
                <a:latin typeface="Cambria"/>
                <a:cs typeface="Cambria"/>
              </a:rPr>
              <a:t>әйтпесе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E2E2E"/>
                </a:solidFill>
                <a:latin typeface="Cambria"/>
                <a:cs typeface="Cambria"/>
              </a:rPr>
              <a:t>кері </a:t>
            </a:r>
            <a:r>
              <a:rPr sz="2400" spc="6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E2E2E"/>
                </a:solidFill>
                <a:latin typeface="Cambria"/>
                <a:cs typeface="Cambria"/>
              </a:rPr>
              <a:t>жағдайда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2E2E2E"/>
                </a:solidFill>
                <a:latin typeface="Cambria"/>
                <a:cs typeface="Cambria"/>
              </a:rPr>
              <a:t>жүйе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E2E2E"/>
                </a:solidFill>
                <a:latin typeface="Cambria"/>
                <a:cs typeface="Cambria"/>
              </a:rPr>
              <a:t>қалыптаса</a:t>
            </a:r>
            <a:r>
              <a:rPr sz="24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E2E2E"/>
                </a:solidFill>
                <a:latin typeface="Cambria"/>
                <a:cs typeface="Cambria"/>
              </a:rPr>
              <a:t>алмайды.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 indent="2983865">
              <a:lnSpc>
                <a:spcPts val="5850"/>
              </a:lnSpc>
              <a:spcBef>
                <a:spcPts val="1320"/>
              </a:spcBef>
            </a:pPr>
            <a:r>
              <a:rPr spc="-20" dirty="0"/>
              <a:t>ЖҮЙЕ </a:t>
            </a:r>
            <a:r>
              <a:rPr spc="-15" dirty="0"/>
              <a:t> </a:t>
            </a:r>
            <a:r>
              <a:rPr spc="-55" dirty="0"/>
              <a:t>АРТЫҚШЫЛЫҚТАРЫ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" y="7865336"/>
            <a:ext cx="4040350" cy="24314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4015" y="0"/>
            <a:ext cx="10245816" cy="102123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311337" y="3508980"/>
            <a:ext cx="3162300" cy="1425575"/>
          </a:xfrm>
          <a:custGeom>
            <a:avLst/>
            <a:gdLst/>
            <a:ahLst/>
            <a:cxnLst/>
            <a:rect l="l" t="t" r="r" b="b"/>
            <a:pathLst>
              <a:path w="3162300" h="1425575">
                <a:moveTo>
                  <a:pt x="2264837" y="1425311"/>
                </a:moveTo>
                <a:lnTo>
                  <a:pt x="2619601" y="1419508"/>
                </a:lnTo>
                <a:lnTo>
                  <a:pt x="3133653" y="1419508"/>
                </a:lnTo>
                <a:lnTo>
                  <a:pt x="3138045" y="1418573"/>
                </a:lnTo>
                <a:lnTo>
                  <a:pt x="3161728" y="1388278"/>
                </a:lnTo>
                <a:lnTo>
                  <a:pt x="3053690" y="376498"/>
                </a:lnTo>
                <a:lnTo>
                  <a:pt x="36157" y="286"/>
                </a:lnTo>
                <a:lnTo>
                  <a:pt x="33668" y="0"/>
                </a:lnTo>
                <a:lnTo>
                  <a:pt x="31179" y="2"/>
                </a:lnTo>
                <a:lnTo>
                  <a:pt x="787" y="25325"/>
                </a:lnTo>
                <a:lnTo>
                  <a:pt x="0" y="32771"/>
                </a:lnTo>
                <a:lnTo>
                  <a:pt x="121" y="35257"/>
                </a:lnTo>
                <a:lnTo>
                  <a:pt x="225731" y="1396227"/>
                </a:lnTo>
                <a:lnTo>
                  <a:pt x="253227" y="1419512"/>
                </a:lnTo>
                <a:lnTo>
                  <a:pt x="2253111" y="1419503"/>
                </a:lnTo>
                <a:lnTo>
                  <a:pt x="2259278" y="1421437"/>
                </a:lnTo>
                <a:lnTo>
                  <a:pt x="2264837" y="1425311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8612" y="4030052"/>
            <a:ext cx="2226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45" dirty="0">
                <a:solidFill>
                  <a:srgbClr val="2E2E2E"/>
                </a:solidFill>
                <a:latin typeface="Times New Roman"/>
                <a:cs typeface="Times New Roman"/>
              </a:rPr>
              <a:t>Ұйымдастыру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734" y="5304243"/>
            <a:ext cx="6050915" cy="282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76200" algn="ctr">
              <a:lnSpc>
                <a:spcPct val="133200"/>
              </a:lnSpc>
              <a:spcBef>
                <a:spcPts val="95"/>
              </a:spcBef>
            </a:pPr>
            <a:r>
              <a:rPr sz="2300" spc="85" dirty="0">
                <a:solidFill>
                  <a:srgbClr val="2E2E2E"/>
                </a:solidFill>
                <a:latin typeface="Tahoma"/>
                <a:cs typeface="Tahoma"/>
              </a:rPr>
              <a:t>Жүйе элементтерінде </a:t>
            </a:r>
            <a:r>
              <a:rPr sz="2300" spc="90" dirty="0">
                <a:solidFill>
                  <a:srgbClr val="2E2E2E"/>
                </a:solidFill>
                <a:latin typeface="Tahoma"/>
                <a:cs typeface="Tahoma"/>
              </a:rPr>
              <a:t>жүйенің </a:t>
            </a:r>
            <a:r>
              <a:rPr sz="2300" spc="85" dirty="0">
                <a:solidFill>
                  <a:srgbClr val="2E2E2E"/>
                </a:solidFill>
                <a:latin typeface="Tahoma"/>
                <a:cs typeface="Tahoma"/>
              </a:rPr>
              <a:t>құрушы </a:t>
            </a:r>
            <a:r>
              <a:rPr sz="2300" spc="9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E2E2E"/>
                </a:solidFill>
                <a:latin typeface="Tahoma"/>
                <a:cs typeface="Tahoma"/>
              </a:rPr>
              <a:t>факторлардың болуы </a:t>
            </a:r>
            <a:r>
              <a:rPr sz="2300" spc="60" dirty="0">
                <a:solidFill>
                  <a:srgbClr val="2E2E2E"/>
                </a:solidFill>
                <a:latin typeface="Tahoma"/>
                <a:cs typeface="Tahoma"/>
              </a:rPr>
              <a:t>тек </a:t>
            </a:r>
            <a:r>
              <a:rPr sz="2300" spc="110" dirty="0">
                <a:solidFill>
                  <a:srgbClr val="2E2E2E"/>
                </a:solidFill>
                <a:latin typeface="Tahoma"/>
                <a:cs typeface="Tahoma"/>
              </a:rPr>
              <a:t>оның </a:t>
            </a:r>
            <a:r>
              <a:rPr sz="2300" spc="75" dirty="0">
                <a:solidFill>
                  <a:srgbClr val="2E2E2E"/>
                </a:solidFill>
                <a:latin typeface="Tahoma"/>
                <a:cs typeface="Tahoma"/>
              </a:rPr>
              <a:t>құрылу </a:t>
            </a:r>
            <a:r>
              <a:rPr sz="2300" spc="8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2E2E2E"/>
                </a:solidFill>
                <a:latin typeface="Tahoma"/>
                <a:cs typeface="Tahoma"/>
              </a:rPr>
              <a:t>мүмкіндігін </a:t>
            </a:r>
            <a:r>
              <a:rPr sz="2300" spc="55" dirty="0">
                <a:solidFill>
                  <a:srgbClr val="2E2E2E"/>
                </a:solidFill>
                <a:latin typeface="Tahoma"/>
                <a:cs typeface="Tahoma"/>
              </a:rPr>
              <a:t>кӛрсетеді. </a:t>
            </a:r>
            <a:r>
              <a:rPr sz="2300" spc="100" dirty="0">
                <a:solidFill>
                  <a:srgbClr val="2E2E2E"/>
                </a:solidFill>
                <a:latin typeface="Tahoma"/>
                <a:cs typeface="Tahoma"/>
              </a:rPr>
              <a:t>Жүйенің </a:t>
            </a:r>
            <a:r>
              <a:rPr sz="2300" spc="55" dirty="0">
                <a:solidFill>
                  <a:srgbClr val="2E2E2E"/>
                </a:solidFill>
                <a:latin typeface="Tahoma"/>
                <a:cs typeface="Tahoma"/>
              </a:rPr>
              <a:t>пайда </a:t>
            </a:r>
            <a:r>
              <a:rPr sz="2300" spc="6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E2E2E"/>
                </a:solidFill>
                <a:latin typeface="Tahoma"/>
                <a:cs typeface="Tahoma"/>
              </a:rPr>
              <a:t>болуы </a:t>
            </a:r>
            <a:r>
              <a:rPr sz="2300" spc="90" dirty="0">
                <a:solidFill>
                  <a:srgbClr val="2E2E2E"/>
                </a:solidFill>
                <a:latin typeface="Tahoma"/>
                <a:cs typeface="Tahoma"/>
              </a:rPr>
              <a:t>үшін </a:t>
            </a:r>
            <a:r>
              <a:rPr sz="2300" spc="60" dirty="0">
                <a:solidFill>
                  <a:srgbClr val="2E2E2E"/>
                </a:solidFill>
                <a:latin typeface="Tahoma"/>
                <a:cs typeface="Tahoma"/>
              </a:rPr>
              <a:t>реттелген байланыстар </a:t>
            </a:r>
            <a:r>
              <a:rPr sz="2300" spc="6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E2E2E"/>
                </a:solidFill>
                <a:latin typeface="Tahoma"/>
                <a:cs typeface="Tahoma"/>
              </a:rPr>
              <a:t>қалыптастыру</a:t>
            </a:r>
            <a:r>
              <a:rPr sz="2300" spc="-12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25" dirty="0">
                <a:solidFill>
                  <a:srgbClr val="2E2E2E"/>
                </a:solidFill>
                <a:latin typeface="Tahoma"/>
                <a:cs typeface="Tahoma"/>
              </a:rPr>
              <a:t>қажет,</a:t>
            </a:r>
            <a:r>
              <a:rPr sz="2300" spc="-12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2E2E2E"/>
                </a:solidFill>
                <a:latin typeface="Tahoma"/>
                <a:cs typeface="Tahoma"/>
              </a:rPr>
              <a:t>ягни</a:t>
            </a:r>
            <a:r>
              <a:rPr sz="2300" spc="-12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2E2E2E"/>
                </a:solidFill>
                <a:latin typeface="Tahoma"/>
                <a:cs typeface="Tahoma"/>
              </a:rPr>
              <a:t>жүйенің</a:t>
            </a:r>
            <a:r>
              <a:rPr sz="2300" spc="-12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E2E2E"/>
                </a:solidFill>
                <a:latin typeface="Tahoma"/>
                <a:cs typeface="Tahoma"/>
              </a:rPr>
              <a:t>белгілі </a:t>
            </a:r>
            <a:r>
              <a:rPr sz="2300" spc="-70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2E2E2E"/>
                </a:solidFill>
                <a:latin typeface="Tahoma"/>
                <a:cs typeface="Tahoma"/>
              </a:rPr>
              <a:t>бір</a:t>
            </a:r>
            <a:r>
              <a:rPr sz="2300" spc="-12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2E2E2E"/>
                </a:solidFill>
                <a:latin typeface="Tahoma"/>
                <a:cs typeface="Tahoma"/>
              </a:rPr>
              <a:t>құрылымы,</a:t>
            </a:r>
            <a:r>
              <a:rPr sz="2300" spc="-114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2E2E2E"/>
                </a:solidFill>
                <a:latin typeface="Tahoma"/>
                <a:cs typeface="Tahoma"/>
              </a:rPr>
              <a:t>ұйымдастырылуы.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13216" y="3870443"/>
            <a:ext cx="2824480" cy="1273175"/>
          </a:xfrm>
          <a:custGeom>
            <a:avLst/>
            <a:gdLst/>
            <a:ahLst/>
            <a:cxnLst/>
            <a:rect l="l" t="t" r="r" b="b"/>
            <a:pathLst>
              <a:path w="2824480" h="1273175">
                <a:moveTo>
                  <a:pt x="2022826" y="1273008"/>
                </a:moveTo>
                <a:lnTo>
                  <a:pt x="2339681" y="1267825"/>
                </a:lnTo>
                <a:lnTo>
                  <a:pt x="2798804" y="1267825"/>
                </a:lnTo>
                <a:lnTo>
                  <a:pt x="2802726" y="1266990"/>
                </a:lnTo>
                <a:lnTo>
                  <a:pt x="2823879" y="1239933"/>
                </a:lnTo>
                <a:lnTo>
                  <a:pt x="2727385" y="336267"/>
                </a:lnTo>
                <a:lnTo>
                  <a:pt x="32293" y="255"/>
                </a:lnTo>
                <a:lnTo>
                  <a:pt x="30070" y="0"/>
                </a:lnTo>
                <a:lnTo>
                  <a:pt x="27847" y="2"/>
                </a:lnTo>
                <a:lnTo>
                  <a:pt x="0" y="29270"/>
                </a:lnTo>
                <a:lnTo>
                  <a:pt x="108" y="31490"/>
                </a:lnTo>
                <a:lnTo>
                  <a:pt x="201610" y="1247032"/>
                </a:lnTo>
                <a:lnTo>
                  <a:pt x="226168" y="1267829"/>
                </a:lnTo>
                <a:lnTo>
                  <a:pt x="2012353" y="1267821"/>
                </a:lnTo>
                <a:lnTo>
                  <a:pt x="2017861" y="1269548"/>
                </a:lnTo>
                <a:lnTo>
                  <a:pt x="2022826" y="127300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14183" y="4155668"/>
            <a:ext cx="209042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14599"/>
              </a:lnSpc>
              <a:spcBef>
                <a:spcPts val="100"/>
              </a:spcBef>
            </a:pPr>
            <a:r>
              <a:rPr sz="2400" b="1" spc="90" dirty="0">
                <a:solidFill>
                  <a:srgbClr val="2E2E2E"/>
                </a:solidFill>
                <a:latin typeface="Times New Roman"/>
                <a:cs typeface="Times New Roman"/>
              </a:rPr>
              <a:t>И</a:t>
            </a:r>
            <a:r>
              <a:rPr sz="2400" b="1" spc="210" dirty="0">
                <a:solidFill>
                  <a:srgbClr val="2E2E2E"/>
                </a:solidFill>
                <a:latin typeface="Times New Roman"/>
                <a:cs typeface="Times New Roman"/>
              </a:rPr>
              <a:t>н</a:t>
            </a:r>
            <a:r>
              <a:rPr sz="2400" b="1" spc="70" dirty="0">
                <a:solidFill>
                  <a:srgbClr val="2E2E2E"/>
                </a:solidFill>
                <a:latin typeface="Times New Roman"/>
                <a:cs typeface="Times New Roman"/>
              </a:rPr>
              <a:t>т</a:t>
            </a:r>
            <a:r>
              <a:rPr sz="2400" b="1" spc="220" dirty="0">
                <a:solidFill>
                  <a:srgbClr val="2E2E2E"/>
                </a:solidFill>
                <a:latin typeface="Times New Roman"/>
                <a:cs typeface="Times New Roman"/>
              </a:rPr>
              <a:t>е</a:t>
            </a:r>
            <a:r>
              <a:rPr sz="2400" b="1" spc="95" dirty="0">
                <a:solidFill>
                  <a:srgbClr val="2E2E2E"/>
                </a:solidFill>
                <a:latin typeface="Times New Roman"/>
                <a:cs typeface="Times New Roman"/>
              </a:rPr>
              <a:t>г</a:t>
            </a:r>
            <a:r>
              <a:rPr sz="2400" b="1" spc="100" dirty="0">
                <a:solidFill>
                  <a:srgbClr val="2E2E2E"/>
                </a:solidFill>
                <a:latin typeface="Times New Roman"/>
                <a:cs typeface="Times New Roman"/>
              </a:rPr>
              <a:t>р</a:t>
            </a:r>
            <a:r>
              <a:rPr sz="2400" b="1" spc="50" dirty="0">
                <a:solidFill>
                  <a:srgbClr val="2E2E2E"/>
                </a:solidFill>
                <a:latin typeface="Times New Roman"/>
                <a:cs typeface="Times New Roman"/>
              </a:rPr>
              <a:t>а</a:t>
            </a:r>
            <a:r>
              <a:rPr sz="2400" b="1" spc="70" dirty="0">
                <a:solidFill>
                  <a:srgbClr val="2E2E2E"/>
                </a:solidFill>
                <a:latin typeface="Times New Roman"/>
                <a:cs typeface="Times New Roman"/>
              </a:rPr>
              <a:t>т</a:t>
            </a:r>
            <a:r>
              <a:rPr sz="2400" b="1" spc="190" dirty="0">
                <a:solidFill>
                  <a:srgbClr val="2E2E2E"/>
                </a:solidFill>
                <a:latin typeface="Times New Roman"/>
                <a:cs typeface="Times New Roman"/>
              </a:rPr>
              <a:t>и</a:t>
            </a:r>
            <a:r>
              <a:rPr sz="2400" b="1" spc="85" dirty="0">
                <a:solidFill>
                  <a:srgbClr val="2E2E2E"/>
                </a:solidFill>
                <a:latin typeface="Times New Roman"/>
                <a:cs typeface="Times New Roman"/>
              </a:rPr>
              <a:t>в</a:t>
            </a:r>
            <a:r>
              <a:rPr sz="2400" b="1" spc="70" dirty="0">
                <a:solidFill>
                  <a:srgbClr val="2E2E2E"/>
                </a:solidFill>
                <a:latin typeface="Times New Roman"/>
                <a:cs typeface="Times New Roman"/>
              </a:rPr>
              <a:t>т</a:t>
            </a:r>
            <a:r>
              <a:rPr sz="2400" b="1" spc="110" dirty="0">
                <a:solidFill>
                  <a:srgbClr val="2E2E2E"/>
                </a:solidFill>
                <a:latin typeface="Times New Roman"/>
                <a:cs typeface="Times New Roman"/>
              </a:rPr>
              <a:t>і  </a:t>
            </a:r>
            <a:r>
              <a:rPr sz="2400" b="1" spc="145" dirty="0">
                <a:solidFill>
                  <a:srgbClr val="2E2E2E"/>
                </a:solidFill>
                <a:latin typeface="Times New Roman"/>
                <a:cs typeface="Times New Roman"/>
              </a:rPr>
              <a:t>қасиеттер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02559" y="5428614"/>
            <a:ext cx="4513580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60020" algn="ctr">
              <a:lnSpc>
                <a:spcPct val="132800"/>
              </a:lnSpc>
              <a:spcBef>
                <a:spcPts val="100"/>
              </a:spcBef>
            </a:pPr>
            <a:r>
              <a:rPr sz="2400" spc="110" dirty="0">
                <a:solidFill>
                  <a:srgbClr val="2E2E2E"/>
                </a:solidFill>
                <a:latin typeface="Tahoma"/>
                <a:cs typeface="Tahoma"/>
              </a:rPr>
              <a:t>Жүйенің </a:t>
            </a:r>
            <a:r>
              <a:rPr sz="2400" spc="75" dirty="0">
                <a:solidFill>
                  <a:srgbClr val="2E2E2E"/>
                </a:solidFill>
                <a:latin typeface="Tahoma"/>
                <a:cs typeface="Tahoma"/>
              </a:rPr>
              <a:t>интегративті </a:t>
            </a:r>
            <a:r>
              <a:rPr sz="2400" spc="8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2E2E2E"/>
                </a:solidFill>
                <a:latin typeface="Tahoma"/>
                <a:cs typeface="Tahoma"/>
              </a:rPr>
              <a:t>қасиеттерінің </a:t>
            </a:r>
            <a:r>
              <a:rPr sz="2400" spc="40" dirty="0">
                <a:solidFill>
                  <a:srgbClr val="2E2E2E"/>
                </a:solidFill>
                <a:latin typeface="Tahoma"/>
                <a:cs typeface="Tahoma"/>
              </a:rPr>
              <a:t>болуы, </a:t>
            </a:r>
            <a:r>
              <a:rPr sz="2400" spc="95" dirty="0">
                <a:solidFill>
                  <a:srgbClr val="2E2E2E"/>
                </a:solidFill>
                <a:latin typeface="Tahoma"/>
                <a:cs typeface="Tahoma"/>
              </a:rPr>
              <a:t>яғни </a:t>
            </a:r>
            <a:r>
              <a:rPr sz="2400" spc="10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E2E2E"/>
                </a:solidFill>
                <a:latin typeface="Tahoma"/>
                <a:cs typeface="Tahoma"/>
              </a:rPr>
              <a:t>жалпы</a:t>
            </a:r>
            <a:r>
              <a:rPr sz="2400" spc="-13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2E2E2E"/>
                </a:solidFill>
                <a:latin typeface="Tahoma"/>
                <a:cs typeface="Tahoma"/>
              </a:rPr>
              <a:t>жүйеге</a:t>
            </a:r>
            <a:r>
              <a:rPr sz="2400" spc="-12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2E2E2E"/>
                </a:solidFill>
                <a:latin typeface="Tahoma"/>
                <a:cs typeface="Tahoma"/>
              </a:rPr>
              <a:t>тән,</a:t>
            </a:r>
            <a:r>
              <a:rPr sz="2400" spc="-13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2E2E2E"/>
                </a:solidFill>
                <a:latin typeface="Tahoma"/>
                <a:cs typeface="Tahoma"/>
              </a:rPr>
              <a:t>бірақ</a:t>
            </a:r>
            <a:r>
              <a:rPr sz="2400" spc="-12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2E2E2E"/>
                </a:solidFill>
                <a:latin typeface="Tahoma"/>
                <a:cs typeface="Tahoma"/>
              </a:rPr>
              <a:t>оның </a:t>
            </a:r>
            <a:r>
              <a:rPr sz="2400" spc="-73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2E2E2E"/>
                </a:solidFill>
                <a:latin typeface="Tahoma"/>
                <a:cs typeface="Tahoma"/>
              </a:rPr>
              <a:t>жеке</a:t>
            </a:r>
            <a:r>
              <a:rPr sz="2400" spc="-130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2E2E2E"/>
                </a:solidFill>
                <a:latin typeface="Tahoma"/>
                <a:cs typeface="Tahoma"/>
              </a:rPr>
              <a:t>элементтеріне</a:t>
            </a:r>
            <a:r>
              <a:rPr sz="2400" spc="-12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2E2E2E"/>
                </a:solidFill>
                <a:latin typeface="Tahoma"/>
                <a:cs typeface="Tahoma"/>
              </a:rPr>
              <a:t>тән</a:t>
            </a:r>
            <a:r>
              <a:rPr sz="2400" spc="-125" dirty="0">
                <a:solidFill>
                  <a:srgbClr val="2E2E2E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2E2E2E"/>
                </a:solidFill>
                <a:latin typeface="Tahoma"/>
                <a:cs typeface="Tahoma"/>
              </a:rPr>
              <a:t>емес.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 indent="2983865">
              <a:lnSpc>
                <a:spcPts val="5850"/>
              </a:lnSpc>
              <a:spcBef>
                <a:spcPts val="1320"/>
              </a:spcBef>
            </a:pPr>
            <a:r>
              <a:rPr spc="-20" dirty="0"/>
              <a:t>ЖҮЙЕ </a:t>
            </a:r>
            <a:r>
              <a:rPr spc="-15" dirty="0"/>
              <a:t> </a:t>
            </a:r>
            <a:r>
              <a:rPr spc="-55" dirty="0"/>
              <a:t>АРТЫҚШЫЛЫҚТАРЫ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" y="7865336"/>
            <a:ext cx="4040350" cy="24314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4674" y="4578"/>
            <a:ext cx="8512256" cy="102927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44348" y="1240604"/>
            <a:ext cx="6529705" cy="631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000"/>
              </a:lnSpc>
              <a:spcBef>
                <a:spcPts val="95"/>
              </a:spcBef>
            </a:pPr>
            <a:r>
              <a:rPr sz="2100" spc="70" dirty="0">
                <a:solidFill>
                  <a:srgbClr val="2E2E2E"/>
                </a:solidFill>
                <a:latin typeface="Cambria"/>
                <a:cs typeface="Cambria"/>
              </a:rPr>
              <a:t>Материалды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ағымдарды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жылжыту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" dirty="0">
                <a:solidFill>
                  <a:srgbClr val="2E2E2E"/>
                </a:solidFill>
                <a:latin typeface="Cambria"/>
                <a:cs typeface="Cambria"/>
              </a:rPr>
              <a:t>білікті </a:t>
            </a:r>
            <a:r>
              <a:rPr sz="2100" spc="1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100" dirty="0">
                <a:solidFill>
                  <a:srgbClr val="2E2E2E"/>
                </a:solidFill>
                <a:latin typeface="Cambria"/>
                <a:cs typeface="Cambria"/>
              </a:rPr>
              <a:t>персоналмен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25" dirty="0">
                <a:solidFill>
                  <a:srgbClr val="2E2E2E"/>
                </a:solidFill>
                <a:latin typeface="Cambria"/>
                <a:cs typeface="Cambria"/>
              </a:rPr>
              <a:t>түрлі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техника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2E2E2E"/>
                </a:solidFill>
                <a:latin typeface="Cambria"/>
                <a:cs typeface="Cambria"/>
              </a:rPr>
              <a:t>арқылы: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35" dirty="0">
                <a:solidFill>
                  <a:srgbClr val="2E2E2E"/>
                </a:solidFill>
                <a:latin typeface="Cambria"/>
                <a:cs typeface="Cambria"/>
              </a:rPr>
              <a:t>көлік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құралдары,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тиеу </a:t>
            </a:r>
            <a:r>
              <a:rPr sz="2100" spc="325" dirty="0">
                <a:solidFill>
                  <a:srgbClr val="2E2E2E"/>
                </a:solidFill>
                <a:latin typeface="Cambria"/>
                <a:cs typeface="Cambria"/>
              </a:rPr>
              <a:t>-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түсіру </a:t>
            </a:r>
            <a:r>
              <a:rPr sz="2100" spc="60" dirty="0">
                <a:solidFill>
                  <a:srgbClr val="2E2E2E"/>
                </a:solidFill>
                <a:latin typeface="Cambria"/>
                <a:cs typeface="Cambria"/>
              </a:rPr>
              <a:t>жұмыстары </a:t>
            </a:r>
            <a:r>
              <a:rPr sz="2100" spc="100" dirty="0">
                <a:solidFill>
                  <a:srgbClr val="2E2E2E"/>
                </a:solidFill>
                <a:latin typeface="Cambria"/>
                <a:cs typeface="Cambria"/>
              </a:rPr>
              <a:t>және </a:t>
            </a:r>
            <a:r>
              <a:rPr sz="2100" spc="35" dirty="0">
                <a:solidFill>
                  <a:srgbClr val="2E2E2E"/>
                </a:solidFill>
                <a:latin typeface="Cambria"/>
                <a:cs typeface="Cambria"/>
              </a:rPr>
              <a:t>т.б.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жүзеге</a:t>
            </a:r>
            <a:r>
              <a:rPr sz="2100" spc="16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асырылады.</a:t>
            </a:r>
            <a:r>
              <a:rPr sz="2100" spc="17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Логистикалық</a:t>
            </a:r>
            <a:r>
              <a:rPr sz="2100" spc="17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2E2E2E"/>
                </a:solidFill>
                <a:latin typeface="Cambria"/>
                <a:cs typeface="Cambria"/>
              </a:rPr>
              <a:t>үрдіске</a:t>
            </a:r>
            <a:r>
              <a:rPr sz="2100" spc="17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25" dirty="0">
                <a:solidFill>
                  <a:srgbClr val="2E2E2E"/>
                </a:solidFill>
                <a:latin typeface="Cambria"/>
                <a:cs typeface="Cambria"/>
              </a:rPr>
              <a:t>түрлі </a:t>
            </a:r>
            <a:r>
              <a:rPr sz="2100" spc="3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үй </a:t>
            </a:r>
            <a:r>
              <a:rPr sz="2100" spc="325" dirty="0">
                <a:solidFill>
                  <a:srgbClr val="2E2E2E"/>
                </a:solidFill>
                <a:latin typeface="Cambria"/>
                <a:cs typeface="Cambria"/>
              </a:rPr>
              <a:t>-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ғимараттар </a:t>
            </a:r>
            <a:r>
              <a:rPr sz="2100" spc="60" dirty="0">
                <a:solidFill>
                  <a:srgbClr val="2E2E2E"/>
                </a:solidFill>
                <a:latin typeface="Cambria"/>
                <a:cs typeface="Cambria"/>
              </a:rPr>
              <a:t>кіріседі,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үрдістің жүруі оған </a:t>
            </a:r>
            <a:r>
              <a:rPr sz="2100" spc="65" dirty="0">
                <a:solidFill>
                  <a:srgbClr val="2E2E2E"/>
                </a:solidFill>
                <a:latin typeface="Cambria"/>
                <a:cs typeface="Cambria"/>
              </a:rPr>
              <a:t>деген </a:t>
            </a:r>
            <a:r>
              <a:rPr sz="2100" spc="-4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95" dirty="0">
                <a:solidFill>
                  <a:srgbClr val="2E2E2E"/>
                </a:solidFill>
                <a:latin typeface="Cambria"/>
                <a:cs typeface="Cambria"/>
              </a:rPr>
              <a:t>ең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қозғалмалы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100" dirty="0">
                <a:solidFill>
                  <a:srgbClr val="2E2E2E"/>
                </a:solidFill>
                <a:latin typeface="Cambria"/>
                <a:cs typeface="Cambria"/>
              </a:rPr>
              <a:t>және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мерзіммен </a:t>
            </a:r>
            <a:r>
              <a:rPr sz="2100" spc="75" dirty="0">
                <a:solidFill>
                  <a:srgbClr val="2E2E2E"/>
                </a:solidFill>
                <a:latin typeface="Cambria"/>
                <a:cs typeface="Cambria"/>
              </a:rPr>
              <a:t>қорда 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жинақталып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25" dirty="0">
                <a:solidFill>
                  <a:srgbClr val="2E2E2E"/>
                </a:solidFill>
                <a:latin typeface="Cambria"/>
                <a:cs typeface="Cambria"/>
              </a:rPr>
              <a:t>отыратын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жүктердің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дайындық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95" dirty="0">
                <a:solidFill>
                  <a:srgbClr val="2E2E2E"/>
                </a:solidFill>
                <a:latin typeface="Cambria"/>
                <a:cs typeface="Cambria"/>
              </a:rPr>
              <a:t>дәрежесіне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тәуелді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болады.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Жүктердің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өтуін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камтамасыз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35" dirty="0">
                <a:solidFill>
                  <a:srgbClr val="2E2E2E"/>
                </a:solidFill>
                <a:latin typeface="Cambria"/>
                <a:cs typeface="Cambria"/>
              </a:rPr>
              <a:t>ететін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өндірістік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күштердің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20" dirty="0">
                <a:solidFill>
                  <a:srgbClr val="2E2E2E"/>
                </a:solidFill>
                <a:latin typeface="Cambria"/>
                <a:cs typeface="Cambria"/>
              </a:rPr>
              <a:t>жиынтығы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жақсы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95" dirty="0">
                <a:solidFill>
                  <a:srgbClr val="2E2E2E"/>
                </a:solidFill>
                <a:latin typeface="Cambria"/>
                <a:cs typeface="Cambria"/>
              </a:rPr>
              <a:t>ма,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2E2E2E"/>
                </a:solidFill>
                <a:latin typeface="Cambria"/>
                <a:cs typeface="Cambria"/>
              </a:rPr>
              <a:t>жаман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ба,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дегенмен </a:t>
            </a:r>
            <a:r>
              <a:rPr sz="2100" spc="90" dirty="0">
                <a:solidFill>
                  <a:srgbClr val="2E2E2E"/>
                </a:solidFill>
                <a:latin typeface="Cambria"/>
                <a:cs typeface="Cambria"/>
              </a:rPr>
              <a:t>әр </a:t>
            </a:r>
            <a:r>
              <a:rPr sz="2100" spc="9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10" dirty="0">
                <a:solidFill>
                  <a:srgbClr val="2E2E2E"/>
                </a:solidFill>
                <a:latin typeface="Cambria"/>
                <a:cs typeface="Cambria"/>
              </a:rPr>
              <a:t>уакытта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70" dirty="0">
                <a:solidFill>
                  <a:srgbClr val="2E2E2E"/>
                </a:solidFill>
                <a:latin typeface="Cambria"/>
                <a:cs typeface="Cambria"/>
              </a:rPr>
              <a:t>ұйымдасқан.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2E2E2E"/>
                </a:solidFill>
                <a:latin typeface="Cambria"/>
                <a:cs typeface="Cambria"/>
              </a:rPr>
              <a:t>Егер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60" dirty="0">
                <a:solidFill>
                  <a:srgbClr val="2E2E2E"/>
                </a:solidFill>
                <a:latin typeface="Cambria"/>
                <a:cs typeface="Cambria"/>
              </a:rPr>
              <a:t>материалды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2E2E2E"/>
                </a:solidFill>
                <a:latin typeface="Cambria"/>
                <a:cs typeface="Cambria"/>
              </a:rPr>
              <a:t>ағымдар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болса,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75" dirty="0">
                <a:solidFill>
                  <a:srgbClr val="2E2E2E"/>
                </a:solidFill>
                <a:latin typeface="Cambria"/>
                <a:cs typeface="Cambria"/>
              </a:rPr>
              <a:t>онда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2E2E2E"/>
                </a:solidFill>
                <a:latin typeface="Cambria"/>
                <a:cs typeface="Cambria"/>
              </a:rPr>
              <a:t>әр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20" dirty="0">
                <a:solidFill>
                  <a:srgbClr val="2E2E2E"/>
                </a:solidFill>
                <a:latin typeface="Cambria"/>
                <a:cs typeface="Cambria"/>
              </a:rPr>
              <a:t>уақытта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35" dirty="0">
                <a:solidFill>
                  <a:srgbClr val="2E2E2E"/>
                </a:solidFill>
                <a:latin typeface="Cambria"/>
                <a:cs typeface="Cambria"/>
              </a:rPr>
              <a:t>белгілі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2E2E2E"/>
                </a:solidFill>
                <a:latin typeface="Cambria"/>
                <a:cs typeface="Cambria"/>
              </a:rPr>
              <a:t>бір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тауар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25" dirty="0">
                <a:solidFill>
                  <a:srgbClr val="2E2E2E"/>
                </a:solidFill>
                <a:latin typeface="Cambria"/>
                <a:cs typeface="Cambria"/>
              </a:rPr>
              <a:t>ӛткізуші </a:t>
            </a:r>
            <a:r>
              <a:rPr sz="2100" spc="3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жүйе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болады.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60" dirty="0">
                <a:solidFill>
                  <a:srgbClr val="2E2E2E"/>
                </a:solidFill>
                <a:latin typeface="Cambria"/>
                <a:cs typeface="Cambria"/>
              </a:rPr>
              <a:t>Дәстүрлі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түрде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25" dirty="0">
                <a:solidFill>
                  <a:srgbClr val="2E2E2E"/>
                </a:solidFill>
                <a:latin typeface="Cambria"/>
                <a:cs typeface="Cambria"/>
              </a:rPr>
              <a:t>бұл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жүйелер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арнайы </a:t>
            </a:r>
            <a:r>
              <a:rPr sz="2100" spc="-44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60" dirty="0">
                <a:solidFill>
                  <a:srgbClr val="2E2E2E"/>
                </a:solidFill>
                <a:latin typeface="Cambria"/>
                <a:cs typeface="Cambria"/>
              </a:rPr>
              <a:t>жобаланбайды,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90" dirty="0">
                <a:solidFill>
                  <a:srgbClr val="2E2E2E"/>
                </a:solidFill>
                <a:latin typeface="Cambria"/>
                <a:cs typeface="Cambria"/>
              </a:rPr>
              <a:t>ол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жеке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75" dirty="0">
                <a:solidFill>
                  <a:srgbClr val="2E2E2E"/>
                </a:solidFill>
                <a:latin typeface="Cambria"/>
                <a:cs typeface="Cambria"/>
              </a:rPr>
              <a:t>элементтер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2E2E2E"/>
                </a:solidFill>
                <a:latin typeface="Cambria"/>
                <a:cs typeface="Cambria"/>
              </a:rPr>
              <a:t>қызметінің </a:t>
            </a:r>
            <a:r>
              <a:rPr sz="2100" spc="4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2E2E2E"/>
                </a:solidFill>
                <a:latin typeface="Cambria"/>
                <a:cs typeface="Cambria"/>
              </a:rPr>
              <a:t>нәтижесінде </a:t>
            </a:r>
            <a:r>
              <a:rPr sz="2100" spc="70" dirty="0">
                <a:solidFill>
                  <a:srgbClr val="2E2E2E"/>
                </a:solidFill>
                <a:latin typeface="Cambria"/>
                <a:cs typeface="Cambria"/>
              </a:rPr>
              <a:t>пайда</a:t>
            </a:r>
            <a:r>
              <a:rPr sz="21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2E2E2E"/>
                </a:solidFill>
                <a:latin typeface="Cambria"/>
                <a:cs typeface="Cambria"/>
              </a:rPr>
              <a:t>болады.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" y="8533279"/>
            <a:ext cx="3419975" cy="17636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739575"/>
            <a:ext cx="9520251" cy="47815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6BB6FC-B73D-DF50-F649-9515469FC9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0690400"/>
              </p:ext>
            </p:extLst>
          </p:nvPr>
        </p:nvGraphicFramePr>
        <p:xfrm>
          <a:off x="457201" y="571500"/>
          <a:ext cx="17297400" cy="93823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49472">
                  <a:extLst>
                    <a:ext uri="{9D8B030D-6E8A-4147-A177-3AD203B41FA5}">
                      <a16:colId xmlns:a16="http://schemas.microsoft.com/office/drawing/2014/main" val="1206642084"/>
                    </a:ext>
                  </a:extLst>
                </a:gridCol>
                <a:gridCol w="5823964">
                  <a:extLst>
                    <a:ext uri="{9D8B030D-6E8A-4147-A177-3AD203B41FA5}">
                      <a16:colId xmlns:a16="http://schemas.microsoft.com/office/drawing/2014/main" val="2013235203"/>
                    </a:ext>
                  </a:extLst>
                </a:gridCol>
                <a:gridCol w="5823964">
                  <a:extLst>
                    <a:ext uri="{9D8B030D-6E8A-4147-A177-3AD203B41FA5}">
                      <a16:colId xmlns:a16="http://schemas.microsoft.com/office/drawing/2014/main" val="133919443"/>
                    </a:ext>
                  </a:extLst>
                </a:gridCol>
              </a:tblGrid>
              <a:tr h="4815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Логистикалық жүйе түрі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Артықшылықтары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Кемшіліктері</a:t>
                      </a:r>
                    </a:p>
                  </a:txBody>
                  <a:tcPr marL="41514" marR="41514" marT="20757" marB="20757" anchor="ctr"/>
                </a:tc>
                <a:extLst>
                  <a:ext uri="{0D108BD9-81ED-4DB2-BD59-A6C34878D82A}">
                    <a16:rowId xmlns:a16="http://schemas.microsoft.com/office/drawing/2014/main" val="2274888433"/>
                  </a:ext>
                </a:extLst>
              </a:tr>
              <a:tr h="1890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Дәстүрлі (классикалық)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Тұрақтылық, қарапайым басқару, төмен бастапқы шығын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Тиімсіздік, баяу бейімделу, ақпараттың кеш жетуі</a:t>
                      </a:r>
                    </a:p>
                  </a:txBody>
                  <a:tcPr marL="41514" marR="41514" marT="20757" marB="20757" anchor="ctr"/>
                </a:tc>
                <a:extLst>
                  <a:ext uri="{0D108BD9-81ED-4DB2-BD59-A6C34878D82A}">
                    <a16:rowId xmlns:a16="http://schemas.microsoft.com/office/drawing/2014/main" val="1000468754"/>
                  </a:ext>
                </a:extLst>
              </a:tr>
              <a:tr h="1280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Интеграцияланған логистика (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SCM)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 бөлімдердің үйлесімді жұмысы, шығынды азайтады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Күрделі басқару, жоғары ІТ шығындары</a:t>
                      </a:r>
                    </a:p>
                  </a:txBody>
                  <a:tcPr marL="41514" marR="41514" marT="20757" marB="20757" anchor="ctr"/>
                </a:tc>
                <a:extLst>
                  <a:ext uri="{0D108BD9-81ED-4DB2-BD59-A6C34878D82A}">
                    <a16:rowId xmlns:a16="http://schemas.microsoft.com/office/drawing/2014/main" val="1956966210"/>
                  </a:ext>
                </a:extLst>
              </a:tr>
              <a:tr h="1890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Жеткізушілермен серіктестік жүйесі (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VMI, JIT)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Қойма шығындарын азайтады, уақытылы жеткізу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Тәуекел жоғары (жеткізушіге тәуелділік), үздіксіз бақылау қажет</a:t>
                      </a:r>
                    </a:p>
                  </a:txBody>
                  <a:tcPr marL="41514" marR="41514" marT="20757" marB="20757" anchor="ctr"/>
                </a:tc>
                <a:extLst>
                  <a:ext uri="{0D108BD9-81ED-4DB2-BD59-A6C34878D82A}">
                    <a16:rowId xmlns:a16="http://schemas.microsoft.com/office/drawing/2014/main" val="3225338178"/>
                  </a:ext>
                </a:extLst>
              </a:tr>
              <a:tr h="1280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 (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logistics)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Автоматтандыру, нақты уақыттағы бақылау, аналитика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 инвестиция, киберқауіптер</a:t>
                      </a:r>
                    </a:p>
                  </a:txBody>
                  <a:tcPr marL="41514" marR="41514" marT="20757" marB="20757" anchor="ctr"/>
                </a:tc>
                <a:extLst>
                  <a:ext uri="{0D108BD9-81ED-4DB2-BD59-A6C34878D82A}">
                    <a16:rowId xmlns:a16="http://schemas.microsoft.com/office/drawing/2014/main" val="733919630"/>
                  </a:ext>
                </a:extLst>
              </a:tr>
              <a:tr h="1280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Жасыл логистика (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 logistics)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Экологиялық таза, имиджді жақсартады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Қымбат технологиялар, баяу қайтарым</a:t>
                      </a:r>
                    </a:p>
                  </a:txBody>
                  <a:tcPr marL="41514" marR="41514" marT="20757" marB="20757" anchor="ctr"/>
                </a:tc>
                <a:extLst>
                  <a:ext uri="{0D108BD9-81ED-4DB2-BD59-A6C34878D82A}">
                    <a16:rowId xmlns:a16="http://schemas.microsoft.com/office/drawing/2014/main" val="1911109314"/>
                  </a:ext>
                </a:extLst>
              </a:tr>
              <a:tr h="1280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Глобалды логистика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Нарық кеңеюі, масштабтық тиімділік</a:t>
                      </a:r>
                    </a:p>
                  </a:txBody>
                  <a:tcPr marL="41514" marR="41514" marT="20757" marB="2075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r-Cyrl-C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Кедендік шектеулер, геосаяси тәуекелдер</a:t>
                      </a:r>
                    </a:p>
                  </a:txBody>
                  <a:tcPr marL="41514" marR="41514" marT="20757" marB="20757" anchor="ctr"/>
                </a:tc>
                <a:extLst>
                  <a:ext uri="{0D108BD9-81ED-4DB2-BD59-A6C34878D82A}">
                    <a16:rowId xmlns:a16="http://schemas.microsoft.com/office/drawing/2014/main" val="1211447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8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35671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12813" y="3559074"/>
            <a:ext cx="9469120" cy="528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155" dirty="0">
                <a:solidFill>
                  <a:srgbClr val="2E2E2E"/>
                </a:solidFill>
                <a:latin typeface="Cambria"/>
                <a:cs typeface="Cambria"/>
              </a:rPr>
              <a:t>Түрлі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90" dirty="0">
                <a:solidFill>
                  <a:srgbClr val="2E2E2E"/>
                </a:solidFill>
                <a:latin typeface="Cambria"/>
                <a:cs typeface="Cambria"/>
              </a:rPr>
              <a:t>елдерді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50" dirty="0">
                <a:solidFill>
                  <a:srgbClr val="2E2E2E"/>
                </a:solidFill>
                <a:latin typeface="Cambria"/>
                <a:cs typeface="Cambria"/>
              </a:rPr>
              <a:t>қамтитын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макрологистикалық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жүйенің </a:t>
            </a:r>
            <a:r>
              <a:rPr sz="2500" spc="1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қалыптасуы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2E2E2E"/>
                </a:solidFill>
                <a:latin typeface="Cambria"/>
                <a:cs typeface="Cambria"/>
              </a:rPr>
              <a:t>кезінде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халықаралық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экономикалық </a:t>
            </a:r>
            <a:r>
              <a:rPr sz="2500" spc="1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2E2E2E"/>
                </a:solidFill>
                <a:latin typeface="Cambria"/>
                <a:cs typeface="Cambria"/>
              </a:rPr>
              <a:t>қатынастардың </a:t>
            </a:r>
            <a:r>
              <a:rPr sz="2500" spc="130" dirty="0">
                <a:solidFill>
                  <a:srgbClr val="2E2E2E"/>
                </a:solidFill>
                <a:latin typeface="Cambria"/>
                <a:cs typeface="Cambria"/>
              </a:rPr>
              <a:t>құқықтық</a:t>
            </a:r>
            <a:r>
              <a:rPr sz="2500" spc="13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210" dirty="0">
                <a:solidFill>
                  <a:srgbClr val="2E2E2E"/>
                </a:solidFill>
                <a:latin typeface="Cambria"/>
                <a:cs typeface="Cambria"/>
              </a:rPr>
              <a:t>және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экономикалық </a:t>
            </a:r>
            <a:r>
              <a:rPr sz="2500" spc="190" dirty="0">
                <a:solidFill>
                  <a:srgbClr val="2E2E2E"/>
                </a:solidFill>
                <a:latin typeface="Cambria"/>
                <a:cs typeface="Cambria"/>
              </a:rPr>
              <a:t> ерекшеліктерімен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байланысты,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95" dirty="0">
                <a:solidFill>
                  <a:srgbClr val="2E2E2E"/>
                </a:solidFill>
                <a:latin typeface="Cambria"/>
                <a:cs typeface="Cambria"/>
              </a:rPr>
              <a:t>елдердің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40" dirty="0">
                <a:solidFill>
                  <a:srgbClr val="2E2E2E"/>
                </a:solidFill>
                <a:latin typeface="Cambria"/>
                <a:cs typeface="Cambria"/>
              </a:rPr>
              <a:t>көлік </a:t>
            </a:r>
            <a:r>
              <a:rPr sz="2500" spc="14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55" dirty="0">
                <a:solidFill>
                  <a:srgbClr val="2E2E2E"/>
                </a:solidFill>
                <a:latin typeface="Cambria"/>
                <a:cs typeface="Cambria"/>
              </a:rPr>
              <a:t>заңдылықтарының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90" dirty="0">
                <a:solidFill>
                  <a:srgbClr val="2E2E2E"/>
                </a:solidFill>
                <a:latin typeface="Cambria"/>
                <a:cs typeface="Cambria"/>
              </a:rPr>
              <a:t>ерекшеліктерімен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60" dirty="0">
                <a:solidFill>
                  <a:srgbClr val="2E2E2E"/>
                </a:solidFill>
                <a:latin typeface="Cambria"/>
                <a:cs typeface="Cambria"/>
              </a:rPr>
              <a:t>байланысты </a:t>
            </a:r>
            <a:r>
              <a:rPr sz="2500" spc="16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55" dirty="0">
                <a:solidFill>
                  <a:srgbClr val="2E2E2E"/>
                </a:solidFill>
                <a:latin typeface="Cambria"/>
                <a:cs typeface="Cambria"/>
              </a:rPr>
              <a:t>қиындықтарды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210" dirty="0">
                <a:solidFill>
                  <a:srgbClr val="2E2E2E"/>
                </a:solidFill>
                <a:latin typeface="Cambria"/>
                <a:cs typeface="Cambria"/>
              </a:rPr>
              <a:t>және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240" dirty="0">
                <a:solidFill>
                  <a:srgbClr val="2E2E2E"/>
                </a:solidFill>
                <a:latin typeface="Cambria"/>
                <a:cs typeface="Cambria"/>
              </a:rPr>
              <a:t>сондай-ақ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басқа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2E2E2E"/>
                </a:solidFill>
                <a:latin typeface="Cambria"/>
                <a:cs typeface="Cambria"/>
              </a:rPr>
              <a:t>кедергілерге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30" dirty="0">
                <a:solidFill>
                  <a:srgbClr val="2E2E2E"/>
                </a:solidFill>
                <a:latin typeface="Cambria"/>
                <a:cs typeface="Cambria"/>
              </a:rPr>
              <a:t>төзу </a:t>
            </a:r>
            <a:r>
              <a:rPr sz="2500" spc="-53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2E2E2E"/>
                </a:solidFill>
                <a:latin typeface="Cambria"/>
                <a:cs typeface="Cambria"/>
              </a:rPr>
              <a:t>қажет.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200" dirty="0">
                <a:solidFill>
                  <a:srgbClr val="2E2E2E"/>
                </a:solidFill>
                <a:latin typeface="Cambria"/>
                <a:cs typeface="Cambria"/>
              </a:rPr>
              <a:t>Мемлекетаралық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бағдарламалардағы </a:t>
            </a:r>
            <a:r>
              <a:rPr sz="2500" spc="17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макрологистикалық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95" dirty="0">
                <a:solidFill>
                  <a:srgbClr val="2E2E2E"/>
                </a:solidFill>
                <a:latin typeface="Cambria"/>
                <a:cs typeface="Cambria"/>
              </a:rPr>
              <a:t>жүйелердің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қалыптасуы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45" dirty="0">
                <a:solidFill>
                  <a:srgbClr val="2E2E2E"/>
                </a:solidFill>
                <a:latin typeface="Cambria"/>
                <a:cs typeface="Cambria"/>
              </a:rPr>
              <a:t>біртұтас </a:t>
            </a:r>
            <a:r>
              <a:rPr sz="2500" spc="1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экономикалық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55" dirty="0">
                <a:solidFill>
                  <a:srgbClr val="2E2E2E"/>
                </a:solidFill>
                <a:latin typeface="Cambria"/>
                <a:cs typeface="Cambria"/>
              </a:rPr>
              <a:t>кеңістік</a:t>
            </a:r>
            <a:r>
              <a:rPr sz="2500" spc="36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60" dirty="0">
                <a:solidFill>
                  <a:srgbClr val="2E2E2E"/>
                </a:solidFill>
                <a:latin typeface="Cambria"/>
                <a:cs typeface="Cambria"/>
              </a:rPr>
              <a:t>құрылуын,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10" dirty="0">
                <a:solidFill>
                  <a:srgbClr val="2E2E2E"/>
                </a:solidFill>
                <a:latin typeface="Cambria"/>
                <a:cs typeface="Cambria"/>
              </a:rPr>
              <a:t>ішкі</a:t>
            </a:r>
            <a:r>
              <a:rPr sz="2500" spc="36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шекараларсыз </a:t>
            </a:r>
            <a:r>
              <a:rPr sz="2500" spc="1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тауарларды,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капиталдарды,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ақпараттарды,</a:t>
            </a:r>
            <a:r>
              <a:rPr sz="2500" spc="36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2E2E2E"/>
                </a:solidFill>
                <a:latin typeface="Cambria"/>
                <a:cs typeface="Cambria"/>
              </a:rPr>
              <a:t>еңбек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200" dirty="0">
                <a:solidFill>
                  <a:srgbClr val="2E2E2E"/>
                </a:solidFill>
                <a:latin typeface="Cambria"/>
                <a:cs typeface="Cambria"/>
              </a:rPr>
              <a:t>ресурстарын</a:t>
            </a:r>
            <a:r>
              <a:rPr sz="2500" spc="36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тасымалдаудағы</a:t>
            </a:r>
            <a:r>
              <a:rPr sz="2500" spc="36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2E2E2E"/>
                </a:solidFill>
                <a:latin typeface="Cambria"/>
                <a:cs typeface="Cambria"/>
              </a:rPr>
              <a:t>кедендік</a:t>
            </a:r>
            <a:r>
              <a:rPr sz="2500" spc="36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85" dirty="0">
                <a:solidFill>
                  <a:srgbClr val="2E2E2E"/>
                </a:solidFill>
                <a:latin typeface="Cambria"/>
                <a:cs typeface="Cambria"/>
              </a:rPr>
              <a:t>кедергілерсіз </a:t>
            </a:r>
            <a:r>
              <a:rPr sz="2500" spc="19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60" dirty="0">
                <a:solidFill>
                  <a:srgbClr val="2E2E2E"/>
                </a:solidFill>
                <a:latin typeface="Cambria"/>
                <a:cs typeface="Cambria"/>
              </a:rPr>
              <a:t>ортақ</a:t>
            </a:r>
            <a:r>
              <a:rPr sz="2500" spc="3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45" dirty="0">
                <a:solidFill>
                  <a:srgbClr val="2E2E2E"/>
                </a:solidFill>
                <a:latin typeface="Cambria"/>
                <a:cs typeface="Cambria"/>
              </a:rPr>
              <a:t>рыноктың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50" dirty="0">
                <a:solidFill>
                  <a:srgbClr val="2E2E2E"/>
                </a:solidFill>
                <a:latin typeface="Cambria"/>
                <a:cs typeface="Cambria"/>
              </a:rPr>
              <a:t>құрылуын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55" dirty="0">
                <a:solidFill>
                  <a:srgbClr val="2E2E2E"/>
                </a:solidFill>
                <a:latin typeface="Cambria"/>
                <a:cs typeface="Cambria"/>
              </a:rPr>
              <a:t>талап</a:t>
            </a:r>
            <a:r>
              <a:rPr sz="2500" spc="35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2E2E2E"/>
                </a:solidFill>
                <a:latin typeface="Cambria"/>
                <a:cs typeface="Cambria"/>
              </a:rPr>
              <a:t>етеді.</a:t>
            </a:r>
            <a:endParaRPr sz="25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6142" y="0"/>
            <a:ext cx="6527799" cy="27200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53354" y="3562350"/>
            <a:ext cx="13232765" cy="5436870"/>
            <a:chOff x="3953354" y="3562350"/>
            <a:chExt cx="13232765" cy="5436870"/>
          </a:xfrm>
        </p:grpSpPr>
        <p:sp>
          <p:nvSpPr>
            <p:cNvPr id="6" name="object 6"/>
            <p:cNvSpPr/>
            <p:nvPr/>
          </p:nvSpPr>
          <p:spPr>
            <a:xfrm>
              <a:off x="3972404" y="4457747"/>
              <a:ext cx="0" cy="1656714"/>
            </a:xfrm>
            <a:custGeom>
              <a:avLst/>
              <a:gdLst/>
              <a:ahLst/>
              <a:cxnLst/>
              <a:rect l="l" t="t" r="r" b="b"/>
              <a:pathLst>
                <a:path h="1656714">
                  <a:moveTo>
                    <a:pt x="0" y="0"/>
                  </a:moveTo>
                  <a:lnTo>
                    <a:pt x="0" y="1656112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2455" y="6094758"/>
              <a:ext cx="2962910" cy="19050"/>
            </a:xfrm>
            <a:custGeom>
              <a:avLst/>
              <a:gdLst/>
              <a:ahLst/>
              <a:cxnLst/>
              <a:rect l="l" t="t" r="r" b="b"/>
              <a:pathLst>
                <a:path w="2962909" h="19050">
                  <a:moveTo>
                    <a:pt x="0" y="0"/>
                  </a:moveTo>
                  <a:lnTo>
                    <a:pt x="2962806" y="18928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698" y="6056051"/>
              <a:ext cx="76835" cy="114300"/>
            </a:xfrm>
            <a:custGeom>
              <a:avLst/>
              <a:gdLst/>
              <a:ahLst/>
              <a:cxnLst/>
              <a:rect l="l" t="t" r="r" b="b"/>
              <a:pathLst>
                <a:path w="76834" h="114300">
                  <a:moveTo>
                    <a:pt x="730" y="0"/>
                  </a:moveTo>
                  <a:lnTo>
                    <a:pt x="76563" y="57635"/>
                  </a:lnTo>
                  <a:lnTo>
                    <a:pt x="0" y="114297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7600" y="3600450"/>
              <a:ext cx="10070465" cy="5360670"/>
            </a:xfrm>
            <a:custGeom>
              <a:avLst/>
              <a:gdLst/>
              <a:ahLst/>
              <a:cxnLst/>
              <a:rect l="l" t="t" r="r" b="b"/>
              <a:pathLst>
                <a:path w="10070465" h="5360670">
                  <a:moveTo>
                    <a:pt x="0" y="0"/>
                  </a:moveTo>
                  <a:lnTo>
                    <a:pt x="10070401" y="0"/>
                  </a:lnTo>
                  <a:lnTo>
                    <a:pt x="10070401" y="5360044"/>
                  </a:lnTo>
                  <a:lnTo>
                    <a:pt x="0" y="536004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6000" y="989330"/>
            <a:ext cx="5389245" cy="30962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880"/>
              </a:spcBef>
            </a:pPr>
            <a:r>
              <a:rPr sz="3900" b="1" spc="240" dirty="0">
                <a:solidFill>
                  <a:srgbClr val="004AAC"/>
                </a:solidFill>
                <a:latin typeface="Times New Roman"/>
                <a:cs typeface="Times New Roman"/>
              </a:rPr>
              <a:t>Логистикалық </a:t>
            </a:r>
            <a:r>
              <a:rPr sz="3900" b="1" spc="24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3900" b="1" spc="370" dirty="0">
                <a:solidFill>
                  <a:srgbClr val="004AAC"/>
                </a:solidFill>
                <a:latin typeface="Times New Roman"/>
                <a:cs typeface="Times New Roman"/>
              </a:rPr>
              <a:t>жүйелердің </a:t>
            </a:r>
            <a:r>
              <a:rPr sz="3900" b="1" spc="170" dirty="0">
                <a:solidFill>
                  <a:srgbClr val="004AAC"/>
                </a:solidFill>
                <a:latin typeface="Times New Roman"/>
                <a:cs typeface="Times New Roman"/>
              </a:rPr>
              <a:t>тағы </a:t>
            </a:r>
            <a:r>
              <a:rPr sz="3900" b="1" spc="204" dirty="0">
                <a:solidFill>
                  <a:srgbClr val="004AAC"/>
                </a:solidFill>
                <a:latin typeface="Times New Roman"/>
                <a:cs typeface="Times New Roman"/>
              </a:rPr>
              <a:t>бір </a:t>
            </a:r>
            <a:r>
              <a:rPr sz="3900" b="1" spc="-96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3900" b="1" spc="280" dirty="0">
                <a:solidFill>
                  <a:srgbClr val="004AAC"/>
                </a:solidFill>
                <a:latin typeface="Times New Roman"/>
                <a:cs typeface="Times New Roman"/>
              </a:rPr>
              <a:t>оңтайлы </a:t>
            </a:r>
            <a:r>
              <a:rPr sz="3900" b="1" spc="215" dirty="0">
                <a:solidFill>
                  <a:srgbClr val="004AAC"/>
                </a:solidFill>
                <a:latin typeface="Times New Roman"/>
                <a:cs typeface="Times New Roman"/>
              </a:rPr>
              <a:t>тұсы </a:t>
            </a:r>
            <a:r>
              <a:rPr sz="3900" b="1" spc="22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3900" b="1" spc="330" dirty="0">
                <a:solidFill>
                  <a:srgbClr val="004AAC"/>
                </a:solidFill>
                <a:latin typeface="Times New Roman"/>
                <a:cs typeface="Times New Roman"/>
              </a:rPr>
              <a:t>олардың</a:t>
            </a:r>
            <a:r>
              <a:rPr sz="3900" b="1" spc="1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3900" b="1" spc="210" dirty="0">
                <a:solidFill>
                  <a:srgbClr val="FF3131"/>
                </a:solidFill>
                <a:latin typeface="Times New Roman"/>
                <a:cs typeface="Times New Roman"/>
              </a:rPr>
              <a:t>макро</a:t>
            </a:r>
            <a:r>
              <a:rPr sz="3900" b="1" spc="15" dirty="0">
                <a:solidFill>
                  <a:srgbClr val="FF3131"/>
                </a:solidFill>
                <a:latin typeface="Times New Roman"/>
                <a:cs typeface="Times New Roman"/>
              </a:rPr>
              <a:t> </a:t>
            </a:r>
            <a:r>
              <a:rPr sz="3900" b="1" spc="440" dirty="0">
                <a:solidFill>
                  <a:srgbClr val="004AAC"/>
                </a:solidFill>
                <a:latin typeface="Times New Roman"/>
                <a:cs typeface="Times New Roman"/>
              </a:rPr>
              <a:t>және </a:t>
            </a:r>
            <a:r>
              <a:rPr sz="3900" b="1" spc="-96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3900" b="1" spc="254" dirty="0">
                <a:solidFill>
                  <a:srgbClr val="FF3131"/>
                </a:solidFill>
                <a:latin typeface="Times New Roman"/>
                <a:cs typeface="Times New Roman"/>
              </a:rPr>
              <a:t>микро </a:t>
            </a:r>
            <a:r>
              <a:rPr sz="3900" b="1" spc="385" dirty="0">
                <a:solidFill>
                  <a:srgbClr val="004AAC"/>
                </a:solidFill>
                <a:latin typeface="Times New Roman"/>
                <a:cs typeface="Times New Roman"/>
              </a:rPr>
              <a:t>деңгейлерде </a:t>
            </a:r>
            <a:r>
              <a:rPr sz="3900" b="1" spc="39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3900" b="1" spc="365" dirty="0">
                <a:solidFill>
                  <a:srgbClr val="004AAC"/>
                </a:solidFill>
                <a:latin typeface="Times New Roman"/>
                <a:cs typeface="Times New Roman"/>
              </a:rPr>
              <a:t>жұмыс</a:t>
            </a:r>
            <a:r>
              <a:rPr sz="3900" b="1" spc="4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3900" b="1" spc="260" dirty="0">
                <a:solidFill>
                  <a:srgbClr val="004AAC"/>
                </a:solidFill>
                <a:latin typeface="Times New Roman"/>
                <a:cs typeface="Times New Roman"/>
              </a:rPr>
              <a:t>істеуінде.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910" y="0"/>
            <a:ext cx="10456126" cy="78175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883993" y="1953731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415867" y="733418"/>
                </a:moveTo>
                <a:lnTo>
                  <a:pt x="320686" y="733418"/>
                </a:lnTo>
                <a:lnTo>
                  <a:pt x="277596" y="725301"/>
                </a:lnTo>
                <a:lnTo>
                  <a:pt x="235171" y="711759"/>
                </a:lnTo>
                <a:lnTo>
                  <a:pt x="195147" y="693397"/>
                </a:lnTo>
                <a:lnTo>
                  <a:pt x="157872" y="670563"/>
                </a:lnTo>
                <a:lnTo>
                  <a:pt x="123689" y="643600"/>
                </a:lnTo>
                <a:lnTo>
                  <a:pt x="92944" y="612854"/>
                </a:lnTo>
                <a:lnTo>
                  <a:pt x="65983" y="578671"/>
                </a:lnTo>
                <a:lnTo>
                  <a:pt x="43149" y="541395"/>
                </a:lnTo>
                <a:lnTo>
                  <a:pt x="24789" y="501373"/>
                </a:lnTo>
                <a:lnTo>
                  <a:pt x="11247" y="458948"/>
                </a:lnTo>
                <a:lnTo>
                  <a:pt x="2869" y="414467"/>
                </a:lnTo>
                <a:lnTo>
                  <a:pt x="0" y="368275"/>
                </a:lnTo>
                <a:lnTo>
                  <a:pt x="2869" y="322079"/>
                </a:lnTo>
                <a:lnTo>
                  <a:pt x="11247" y="277596"/>
                </a:lnTo>
                <a:lnTo>
                  <a:pt x="24789" y="235171"/>
                </a:lnTo>
                <a:lnTo>
                  <a:pt x="43149" y="195147"/>
                </a:lnTo>
                <a:lnTo>
                  <a:pt x="65983" y="157872"/>
                </a:lnTo>
                <a:lnTo>
                  <a:pt x="92944" y="123689"/>
                </a:lnTo>
                <a:lnTo>
                  <a:pt x="123689" y="92944"/>
                </a:lnTo>
                <a:lnTo>
                  <a:pt x="157872" y="65983"/>
                </a:lnTo>
                <a:lnTo>
                  <a:pt x="195147" y="43149"/>
                </a:lnTo>
                <a:lnTo>
                  <a:pt x="235171" y="24789"/>
                </a:lnTo>
                <a:lnTo>
                  <a:pt x="277596" y="11247"/>
                </a:lnTo>
                <a:lnTo>
                  <a:pt x="322079" y="2869"/>
                </a:lnTo>
                <a:lnTo>
                  <a:pt x="368275" y="0"/>
                </a:lnTo>
                <a:lnTo>
                  <a:pt x="414473" y="2869"/>
                </a:lnTo>
                <a:lnTo>
                  <a:pt x="458958" y="11247"/>
                </a:lnTo>
                <a:lnTo>
                  <a:pt x="501385" y="24789"/>
                </a:lnTo>
                <a:lnTo>
                  <a:pt x="541408" y="43149"/>
                </a:lnTo>
                <a:lnTo>
                  <a:pt x="578684" y="65983"/>
                </a:lnTo>
                <a:lnTo>
                  <a:pt x="612866" y="92944"/>
                </a:lnTo>
                <a:lnTo>
                  <a:pt x="624592" y="104671"/>
                </a:lnTo>
                <a:lnTo>
                  <a:pt x="470758" y="104671"/>
                </a:lnTo>
                <a:lnTo>
                  <a:pt x="442808" y="108023"/>
                </a:lnTo>
                <a:lnTo>
                  <a:pt x="376054" y="126230"/>
                </a:lnTo>
                <a:lnTo>
                  <a:pt x="317109" y="148409"/>
                </a:lnTo>
                <a:lnTo>
                  <a:pt x="273725" y="195277"/>
                </a:lnTo>
                <a:lnTo>
                  <a:pt x="267021" y="226010"/>
                </a:lnTo>
                <a:lnTo>
                  <a:pt x="267130" y="233119"/>
                </a:lnTo>
                <a:lnTo>
                  <a:pt x="267640" y="241787"/>
                </a:lnTo>
                <a:lnTo>
                  <a:pt x="381840" y="241787"/>
                </a:lnTo>
                <a:lnTo>
                  <a:pt x="369238" y="282300"/>
                </a:lnTo>
                <a:lnTo>
                  <a:pt x="354675" y="334409"/>
                </a:lnTo>
                <a:lnTo>
                  <a:pt x="341752" y="386613"/>
                </a:lnTo>
                <a:lnTo>
                  <a:pt x="331374" y="436080"/>
                </a:lnTo>
                <a:lnTo>
                  <a:pt x="324443" y="479978"/>
                </a:lnTo>
                <a:lnTo>
                  <a:pt x="321806" y="525970"/>
                </a:lnTo>
                <a:lnTo>
                  <a:pt x="267979" y="534724"/>
                </a:lnTo>
                <a:lnTo>
                  <a:pt x="226293" y="553298"/>
                </a:lnTo>
                <a:lnTo>
                  <a:pt x="199343" y="576957"/>
                </a:lnTo>
                <a:lnTo>
                  <a:pt x="189728" y="600966"/>
                </a:lnTo>
                <a:lnTo>
                  <a:pt x="189768" y="604961"/>
                </a:lnTo>
                <a:lnTo>
                  <a:pt x="192298" y="607514"/>
                </a:lnTo>
                <a:lnTo>
                  <a:pt x="196261" y="607565"/>
                </a:lnTo>
                <a:lnTo>
                  <a:pt x="541706" y="607565"/>
                </a:lnTo>
                <a:lnTo>
                  <a:pt x="415867" y="733418"/>
                </a:lnTo>
                <a:close/>
              </a:path>
              <a:path w="733425" h="733425">
                <a:moveTo>
                  <a:pt x="553225" y="596046"/>
                </a:moveTo>
                <a:lnTo>
                  <a:pt x="484267" y="596046"/>
                </a:lnTo>
                <a:lnTo>
                  <a:pt x="494589" y="594674"/>
                </a:lnTo>
                <a:lnTo>
                  <a:pt x="502322" y="590350"/>
                </a:lnTo>
                <a:lnTo>
                  <a:pt x="508099" y="582825"/>
                </a:lnTo>
                <a:lnTo>
                  <a:pt x="512550" y="571850"/>
                </a:lnTo>
                <a:lnTo>
                  <a:pt x="515589" y="563265"/>
                </a:lnTo>
                <a:lnTo>
                  <a:pt x="519075" y="554190"/>
                </a:lnTo>
                <a:lnTo>
                  <a:pt x="521952" y="546091"/>
                </a:lnTo>
                <a:lnTo>
                  <a:pt x="523164" y="540436"/>
                </a:lnTo>
                <a:lnTo>
                  <a:pt x="516517" y="530405"/>
                </a:lnTo>
                <a:lnTo>
                  <a:pt x="496877" y="526800"/>
                </a:lnTo>
                <a:lnTo>
                  <a:pt x="420879" y="526294"/>
                </a:lnTo>
                <a:lnTo>
                  <a:pt x="427082" y="470261"/>
                </a:lnTo>
                <a:lnTo>
                  <a:pt x="436631" y="412642"/>
                </a:lnTo>
                <a:lnTo>
                  <a:pt x="448242" y="355340"/>
                </a:lnTo>
                <a:lnTo>
                  <a:pt x="460632" y="300255"/>
                </a:lnTo>
                <a:lnTo>
                  <a:pt x="472516" y="249290"/>
                </a:lnTo>
                <a:lnTo>
                  <a:pt x="482612" y="204348"/>
                </a:lnTo>
                <a:lnTo>
                  <a:pt x="489636" y="167329"/>
                </a:lnTo>
                <a:lnTo>
                  <a:pt x="492302" y="140136"/>
                </a:lnTo>
                <a:lnTo>
                  <a:pt x="489805" y="127127"/>
                </a:lnTo>
                <a:lnTo>
                  <a:pt x="483781" y="115766"/>
                </a:lnTo>
                <a:lnTo>
                  <a:pt x="476632" y="107723"/>
                </a:lnTo>
                <a:lnTo>
                  <a:pt x="470758" y="104671"/>
                </a:lnTo>
                <a:lnTo>
                  <a:pt x="624592" y="104671"/>
                </a:lnTo>
                <a:lnTo>
                  <a:pt x="670571" y="157872"/>
                </a:lnTo>
                <a:lnTo>
                  <a:pt x="693403" y="195147"/>
                </a:lnTo>
                <a:lnTo>
                  <a:pt x="711762" y="235171"/>
                </a:lnTo>
                <a:lnTo>
                  <a:pt x="725303" y="277596"/>
                </a:lnTo>
                <a:lnTo>
                  <a:pt x="733424" y="320718"/>
                </a:lnTo>
                <a:lnTo>
                  <a:pt x="733424" y="415828"/>
                </a:lnTo>
                <a:lnTo>
                  <a:pt x="553225" y="596046"/>
                </a:lnTo>
                <a:close/>
              </a:path>
              <a:path w="733425" h="733425">
                <a:moveTo>
                  <a:pt x="381840" y="241787"/>
                </a:moveTo>
                <a:lnTo>
                  <a:pt x="272906" y="241787"/>
                </a:lnTo>
                <a:lnTo>
                  <a:pt x="290216" y="236592"/>
                </a:lnTo>
                <a:lnTo>
                  <a:pt x="312886" y="224037"/>
                </a:lnTo>
                <a:lnTo>
                  <a:pt x="341346" y="208798"/>
                </a:lnTo>
                <a:lnTo>
                  <a:pt x="376023" y="195554"/>
                </a:lnTo>
                <a:lnTo>
                  <a:pt x="399666" y="189698"/>
                </a:lnTo>
                <a:lnTo>
                  <a:pt x="384536" y="233119"/>
                </a:lnTo>
                <a:lnTo>
                  <a:pt x="381840" y="241787"/>
                </a:lnTo>
                <a:close/>
              </a:path>
              <a:path w="733425" h="733425">
                <a:moveTo>
                  <a:pt x="415867" y="733418"/>
                </a:moveTo>
                <a:lnTo>
                  <a:pt x="733424" y="415828"/>
                </a:lnTo>
                <a:lnTo>
                  <a:pt x="725303" y="458948"/>
                </a:lnTo>
                <a:lnTo>
                  <a:pt x="711762" y="501373"/>
                </a:lnTo>
                <a:lnTo>
                  <a:pt x="693403" y="541395"/>
                </a:lnTo>
                <a:lnTo>
                  <a:pt x="670571" y="578671"/>
                </a:lnTo>
                <a:lnTo>
                  <a:pt x="643610" y="612854"/>
                </a:lnTo>
                <a:lnTo>
                  <a:pt x="612866" y="643600"/>
                </a:lnTo>
                <a:lnTo>
                  <a:pt x="578684" y="670563"/>
                </a:lnTo>
                <a:lnTo>
                  <a:pt x="541408" y="693397"/>
                </a:lnTo>
                <a:lnTo>
                  <a:pt x="501385" y="711759"/>
                </a:lnTo>
                <a:lnTo>
                  <a:pt x="458958" y="725301"/>
                </a:lnTo>
                <a:lnTo>
                  <a:pt x="415867" y="733418"/>
                </a:lnTo>
                <a:close/>
              </a:path>
              <a:path w="733425" h="733425">
                <a:moveTo>
                  <a:pt x="733424" y="733418"/>
                </a:moveTo>
                <a:lnTo>
                  <a:pt x="415867" y="733418"/>
                </a:lnTo>
                <a:lnTo>
                  <a:pt x="458958" y="725301"/>
                </a:lnTo>
                <a:lnTo>
                  <a:pt x="501385" y="711759"/>
                </a:lnTo>
                <a:lnTo>
                  <a:pt x="541408" y="693397"/>
                </a:lnTo>
                <a:lnTo>
                  <a:pt x="578684" y="670563"/>
                </a:lnTo>
                <a:lnTo>
                  <a:pt x="612866" y="643600"/>
                </a:lnTo>
                <a:lnTo>
                  <a:pt x="643610" y="612854"/>
                </a:lnTo>
                <a:lnTo>
                  <a:pt x="670571" y="578671"/>
                </a:lnTo>
                <a:lnTo>
                  <a:pt x="693403" y="541395"/>
                </a:lnTo>
                <a:lnTo>
                  <a:pt x="711762" y="501373"/>
                </a:lnTo>
                <a:lnTo>
                  <a:pt x="725303" y="458948"/>
                </a:lnTo>
                <a:lnTo>
                  <a:pt x="733424" y="415828"/>
                </a:lnTo>
                <a:lnTo>
                  <a:pt x="733424" y="733418"/>
                </a:lnTo>
                <a:close/>
              </a:path>
              <a:path w="733425" h="733425">
                <a:moveTo>
                  <a:pt x="541706" y="607565"/>
                </a:moveTo>
                <a:lnTo>
                  <a:pt x="196261" y="607565"/>
                </a:lnTo>
                <a:lnTo>
                  <a:pt x="222792" y="604961"/>
                </a:lnTo>
                <a:lnTo>
                  <a:pt x="256476" y="599192"/>
                </a:lnTo>
                <a:lnTo>
                  <a:pt x="297788" y="593454"/>
                </a:lnTo>
                <a:lnTo>
                  <a:pt x="347202" y="590941"/>
                </a:lnTo>
                <a:lnTo>
                  <a:pt x="375440" y="591774"/>
                </a:lnTo>
                <a:lnTo>
                  <a:pt x="484267" y="596046"/>
                </a:lnTo>
                <a:lnTo>
                  <a:pt x="553225" y="596046"/>
                </a:lnTo>
                <a:lnTo>
                  <a:pt x="541706" y="607565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61653" y="5147347"/>
            <a:ext cx="733425" cy="733425"/>
          </a:xfrm>
          <a:custGeom>
            <a:avLst/>
            <a:gdLst/>
            <a:ahLst/>
            <a:cxnLst/>
            <a:rect l="l" t="t" r="r" b="b"/>
            <a:pathLst>
              <a:path w="733425" h="733425">
                <a:moveTo>
                  <a:pt x="276301" y="513905"/>
                </a:moveTo>
                <a:lnTo>
                  <a:pt x="266725" y="509574"/>
                </a:lnTo>
                <a:lnTo>
                  <a:pt x="257543" y="506196"/>
                </a:lnTo>
                <a:lnTo>
                  <a:pt x="248716" y="503986"/>
                </a:lnTo>
                <a:lnTo>
                  <a:pt x="240169" y="503186"/>
                </a:lnTo>
                <a:lnTo>
                  <a:pt x="231648" y="504317"/>
                </a:lnTo>
                <a:lnTo>
                  <a:pt x="224472" y="507796"/>
                </a:lnTo>
                <a:lnTo>
                  <a:pt x="219519" y="513626"/>
                </a:lnTo>
                <a:lnTo>
                  <a:pt x="217639" y="521792"/>
                </a:lnTo>
                <a:lnTo>
                  <a:pt x="219532" y="529805"/>
                </a:lnTo>
                <a:lnTo>
                  <a:pt x="224459" y="535241"/>
                </a:lnTo>
                <a:lnTo>
                  <a:pt x="231279" y="538353"/>
                </a:lnTo>
                <a:lnTo>
                  <a:pt x="238798" y="539369"/>
                </a:lnTo>
                <a:lnTo>
                  <a:pt x="247103" y="537603"/>
                </a:lnTo>
                <a:lnTo>
                  <a:pt x="256120" y="532498"/>
                </a:lnTo>
                <a:lnTo>
                  <a:pt x="265861" y="524459"/>
                </a:lnTo>
                <a:lnTo>
                  <a:pt x="276301" y="513905"/>
                </a:lnTo>
                <a:close/>
              </a:path>
              <a:path w="733425" h="733425">
                <a:moveTo>
                  <a:pt x="733425" y="320713"/>
                </a:moveTo>
                <a:lnTo>
                  <a:pt x="725309" y="277596"/>
                </a:lnTo>
                <a:lnTo>
                  <a:pt x="711771" y="235165"/>
                </a:lnTo>
                <a:lnTo>
                  <a:pt x="693407" y="195148"/>
                </a:lnTo>
                <a:lnTo>
                  <a:pt x="670572" y="157861"/>
                </a:lnTo>
                <a:lnTo>
                  <a:pt x="643610" y="123685"/>
                </a:lnTo>
                <a:lnTo>
                  <a:pt x="627888" y="107962"/>
                </a:lnTo>
                <a:lnTo>
                  <a:pt x="612876" y="92938"/>
                </a:lnTo>
                <a:lnTo>
                  <a:pt x="578688" y="65976"/>
                </a:lnTo>
                <a:lnTo>
                  <a:pt x="568490" y="59740"/>
                </a:lnTo>
                <a:lnTo>
                  <a:pt x="568490" y="479831"/>
                </a:lnTo>
                <a:lnTo>
                  <a:pt x="558076" y="516597"/>
                </a:lnTo>
                <a:lnTo>
                  <a:pt x="529031" y="548716"/>
                </a:lnTo>
                <a:lnTo>
                  <a:pt x="484212" y="571398"/>
                </a:lnTo>
                <a:lnTo>
                  <a:pt x="426516" y="579882"/>
                </a:lnTo>
                <a:lnTo>
                  <a:pt x="400888" y="577113"/>
                </a:lnTo>
                <a:lnTo>
                  <a:pt x="376453" y="569836"/>
                </a:lnTo>
                <a:lnTo>
                  <a:pt x="353199" y="559409"/>
                </a:lnTo>
                <a:lnTo>
                  <a:pt x="331139" y="547154"/>
                </a:lnTo>
                <a:lnTo>
                  <a:pt x="312254" y="563778"/>
                </a:lnTo>
                <a:lnTo>
                  <a:pt x="289394" y="576719"/>
                </a:lnTo>
                <a:lnTo>
                  <a:pt x="262572" y="585101"/>
                </a:lnTo>
                <a:lnTo>
                  <a:pt x="231787" y="588035"/>
                </a:lnTo>
                <a:lnTo>
                  <a:pt x="198513" y="582803"/>
                </a:lnTo>
                <a:lnTo>
                  <a:pt x="175209" y="568350"/>
                </a:lnTo>
                <a:lnTo>
                  <a:pt x="161531" y="546201"/>
                </a:lnTo>
                <a:lnTo>
                  <a:pt x="157124" y="517880"/>
                </a:lnTo>
                <a:lnTo>
                  <a:pt x="163423" y="489699"/>
                </a:lnTo>
                <a:lnTo>
                  <a:pt x="180746" y="469684"/>
                </a:lnTo>
                <a:lnTo>
                  <a:pt x="207048" y="457758"/>
                </a:lnTo>
                <a:lnTo>
                  <a:pt x="240309" y="453885"/>
                </a:lnTo>
                <a:lnTo>
                  <a:pt x="262470" y="454634"/>
                </a:lnTo>
                <a:lnTo>
                  <a:pt x="282282" y="456679"/>
                </a:lnTo>
                <a:lnTo>
                  <a:pt x="299974" y="459879"/>
                </a:lnTo>
                <a:lnTo>
                  <a:pt x="315785" y="464108"/>
                </a:lnTo>
                <a:lnTo>
                  <a:pt x="324027" y="453885"/>
                </a:lnTo>
                <a:lnTo>
                  <a:pt x="352920" y="409778"/>
                </a:lnTo>
                <a:lnTo>
                  <a:pt x="376796" y="366890"/>
                </a:lnTo>
                <a:lnTo>
                  <a:pt x="397217" y="321335"/>
                </a:lnTo>
                <a:lnTo>
                  <a:pt x="411518" y="274535"/>
                </a:lnTo>
                <a:lnTo>
                  <a:pt x="416991" y="227914"/>
                </a:lnTo>
                <a:lnTo>
                  <a:pt x="416788" y="226733"/>
                </a:lnTo>
                <a:lnTo>
                  <a:pt x="412800" y="202476"/>
                </a:lnTo>
                <a:lnTo>
                  <a:pt x="400837" y="183629"/>
                </a:lnTo>
                <a:lnTo>
                  <a:pt x="382168" y="171894"/>
                </a:lnTo>
                <a:lnTo>
                  <a:pt x="357911" y="167817"/>
                </a:lnTo>
                <a:lnTo>
                  <a:pt x="308584" y="176911"/>
                </a:lnTo>
                <a:lnTo>
                  <a:pt x="280289" y="197205"/>
                </a:lnTo>
                <a:lnTo>
                  <a:pt x="261581" y="217525"/>
                </a:lnTo>
                <a:lnTo>
                  <a:pt x="241096" y="226707"/>
                </a:lnTo>
                <a:lnTo>
                  <a:pt x="236029" y="226695"/>
                </a:lnTo>
                <a:lnTo>
                  <a:pt x="232905" y="221068"/>
                </a:lnTo>
                <a:lnTo>
                  <a:pt x="232930" y="216712"/>
                </a:lnTo>
                <a:lnTo>
                  <a:pt x="242265" y="181521"/>
                </a:lnTo>
                <a:lnTo>
                  <a:pt x="269455" y="146088"/>
                </a:lnTo>
                <a:lnTo>
                  <a:pt x="313575" y="118770"/>
                </a:lnTo>
                <a:lnTo>
                  <a:pt x="373722" y="107962"/>
                </a:lnTo>
                <a:lnTo>
                  <a:pt x="433476" y="115519"/>
                </a:lnTo>
                <a:lnTo>
                  <a:pt x="477926" y="137312"/>
                </a:lnTo>
                <a:lnTo>
                  <a:pt x="505599" y="172631"/>
                </a:lnTo>
                <a:lnTo>
                  <a:pt x="515048" y="220764"/>
                </a:lnTo>
                <a:lnTo>
                  <a:pt x="509562" y="269887"/>
                </a:lnTo>
                <a:lnTo>
                  <a:pt x="494741" y="319557"/>
                </a:lnTo>
                <a:lnTo>
                  <a:pt x="472605" y="368261"/>
                </a:lnTo>
                <a:lnTo>
                  <a:pt x="445211" y="414464"/>
                </a:lnTo>
                <a:lnTo>
                  <a:pt x="414464" y="456819"/>
                </a:lnTo>
                <a:lnTo>
                  <a:pt x="382498" y="493649"/>
                </a:lnTo>
                <a:lnTo>
                  <a:pt x="399262" y="501650"/>
                </a:lnTo>
                <a:lnTo>
                  <a:pt x="416674" y="508266"/>
                </a:lnTo>
                <a:lnTo>
                  <a:pt x="435851" y="512787"/>
                </a:lnTo>
                <a:lnTo>
                  <a:pt x="457898" y="514502"/>
                </a:lnTo>
                <a:lnTo>
                  <a:pt x="479679" y="511898"/>
                </a:lnTo>
                <a:lnTo>
                  <a:pt x="500545" y="504151"/>
                </a:lnTo>
                <a:lnTo>
                  <a:pt x="519785" y="491502"/>
                </a:lnTo>
                <a:lnTo>
                  <a:pt x="536663" y="474167"/>
                </a:lnTo>
                <a:lnTo>
                  <a:pt x="543445" y="466090"/>
                </a:lnTo>
                <a:lnTo>
                  <a:pt x="549592" y="460463"/>
                </a:lnTo>
                <a:lnTo>
                  <a:pt x="554901" y="457174"/>
                </a:lnTo>
                <a:lnTo>
                  <a:pt x="559206" y="456107"/>
                </a:lnTo>
                <a:lnTo>
                  <a:pt x="563308" y="457809"/>
                </a:lnTo>
                <a:lnTo>
                  <a:pt x="566216" y="462610"/>
                </a:lnTo>
                <a:lnTo>
                  <a:pt x="567944" y="470090"/>
                </a:lnTo>
                <a:lnTo>
                  <a:pt x="568490" y="479831"/>
                </a:lnTo>
                <a:lnTo>
                  <a:pt x="568490" y="59740"/>
                </a:lnTo>
                <a:lnTo>
                  <a:pt x="501396" y="24790"/>
                </a:lnTo>
                <a:lnTo>
                  <a:pt x="458965" y="11239"/>
                </a:lnTo>
                <a:lnTo>
                  <a:pt x="414477" y="2870"/>
                </a:lnTo>
                <a:lnTo>
                  <a:pt x="368287" y="0"/>
                </a:lnTo>
                <a:lnTo>
                  <a:pt x="322084" y="2870"/>
                </a:lnTo>
                <a:lnTo>
                  <a:pt x="277596" y="11239"/>
                </a:lnTo>
                <a:lnTo>
                  <a:pt x="235178" y="24790"/>
                </a:lnTo>
                <a:lnTo>
                  <a:pt x="195148" y="43141"/>
                </a:lnTo>
                <a:lnTo>
                  <a:pt x="157873" y="65976"/>
                </a:lnTo>
                <a:lnTo>
                  <a:pt x="123698" y="92938"/>
                </a:lnTo>
                <a:lnTo>
                  <a:pt x="92951" y="123685"/>
                </a:lnTo>
                <a:lnTo>
                  <a:pt x="65989" y="157861"/>
                </a:lnTo>
                <a:lnTo>
                  <a:pt x="43154" y="195148"/>
                </a:lnTo>
                <a:lnTo>
                  <a:pt x="24790" y="235165"/>
                </a:lnTo>
                <a:lnTo>
                  <a:pt x="11252" y="277596"/>
                </a:lnTo>
                <a:lnTo>
                  <a:pt x="2870" y="322072"/>
                </a:lnTo>
                <a:lnTo>
                  <a:pt x="0" y="368274"/>
                </a:lnTo>
                <a:lnTo>
                  <a:pt x="2870" y="414464"/>
                </a:lnTo>
                <a:lnTo>
                  <a:pt x="11252" y="458952"/>
                </a:lnTo>
                <a:lnTo>
                  <a:pt x="24790" y="501383"/>
                </a:lnTo>
                <a:lnTo>
                  <a:pt x="43154" y="541401"/>
                </a:lnTo>
                <a:lnTo>
                  <a:pt x="65989" y="578675"/>
                </a:lnTo>
                <a:lnTo>
                  <a:pt x="92951" y="612863"/>
                </a:lnTo>
                <a:lnTo>
                  <a:pt x="123698" y="643610"/>
                </a:lnTo>
                <a:lnTo>
                  <a:pt x="157873" y="670560"/>
                </a:lnTo>
                <a:lnTo>
                  <a:pt x="195148" y="693394"/>
                </a:lnTo>
                <a:lnTo>
                  <a:pt x="235178" y="711758"/>
                </a:lnTo>
                <a:lnTo>
                  <a:pt x="277596" y="725297"/>
                </a:lnTo>
                <a:lnTo>
                  <a:pt x="320725" y="733425"/>
                </a:lnTo>
                <a:lnTo>
                  <a:pt x="415836" y="733425"/>
                </a:lnTo>
                <a:lnTo>
                  <a:pt x="733425" y="733425"/>
                </a:lnTo>
                <a:lnTo>
                  <a:pt x="733425" y="415823"/>
                </a:lnTo>
                <a:lnTo>
                  <a:pt x="733425" y="320713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787" y="972188"/>
            <a:ext cx="754824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00" spc="-105" dirty="0"/>
              <a:t>К</a:t>
            </a:r>
            <a:r>
              <a:rPr sz="7800" spc="-340" dirty="0"/>
              <a:t>Е</a:t>
            </a:r>
            <a:r>
              <a:rPr sz="7800" spc="215" dirty="0"/>
              <a:t>М</a:t>
            </a:r>
            <a:r>
              <a:rPr sz="7800" spc="10" dirty="0"/>
              <a:t>Ш</a:t>
            </a:r>
            <a:r>
              <a:rPr sz="7800" spc="-20" dirty="0"/>
              <a:t>І</a:t>
            </a:r>
            <a:r>
              <a:rPr sz="7800" spc="325" dirty="0"/>
              <a:t>Л</a:t>
            </a:r>
            <a:r>
              <a:rPr sz="7800" spc="-20" dirty="0"/>
              <a:t>І</a:t>
            </a:r>
            <a:r>
              <a:rPr sz="7800" spc="-105" dirty="0"/>
              <a:t>К</a:t>
            </a:r>
            <a:r>
              <a:rPr sz="7800" spc="-135" dirty="0"/>
              <a:t>Т</a:t>
            </a:r>
            <a:r>
              <a:rPr sz="7800" spc="-340" dirty="0"/>
              <a:t>Е</a:t>
            </a:r>
            <a:r>
              <a:rPr sz="7800" spc="215" dirty="0"/>
              <a:t>Р</a:t>
            </a:r>
            <a:endParaRPr sz="78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49" y="4064549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49" y="5074199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749" y="5579024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49" y="6588674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749" y="7598324"/>
            <a:ext cx="104775" cy="10477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4885">
              <a:lnSpc>
                <a:spcPct val="132500"/>
              </a:lnSpc>
              <a:spcBef>
                <a:spcPts val="100"/>
              </a:spcBef>
            </a:pPr>
            <a:r>
              <a:rPr spc="170" dirty="0"/>
              <a:t>Логистикалық</a:t>
            </a:r>
            <a:r>
              <a:rPr spc="15" dirty="0"/>
              <a:t> </a:t>
            </a:r>
            <a:r>
              <a:rPr spc="180" dirty="0"/>
              <a:t>жүйелердің</a:t>
            </a:r>
            <a:r>
              <a:rPr spc="15" dirty="0"/>
              <a:t> </a:t>
            </a:r>
            <a:r>
              <a:rPr spc="240" dirty="0"/>
              <a:t>ең</a:t>
            </a:r>
            <a:r>
              <a:rPr spc="20" dirty="0"/>
              <a:t> </a:t>
            </a:r>
            <a:r>
              <a:rPr spc="135" dirty="0"/>
              <a:t>типтік </a:t>
            </a:r>
            <a:r>
              <a:rPr spc="-610" dirty="0"/>
              <a:t> </a:t>
            </a:r>
            <a:r>
              <a:rPr spc="210" dirty="0"/>
              <a:t>мәселелері</a:t>
            </a:r>
          </a:p>
          <a:p>
            <a:pPr marL="551815" marR="447675">
              <a:lnSpc>
                <a:spcPct val="132500"/>
              </a:lnSpc>
            </a:pPr>
            <a:r>
              <a:rPr spc="130" dirty="0"/>
              <a:t>жеткізу</a:t>
            </a:r>
            <a:r>
              <a:rPr spc="35" dirty="0"/>
              <a:t> </a:t>
            </a:r>
            <a:r>
              <a:rPr spc="110" dirty="0"/>
              <a:t>тізбегін</a:t>
            </a:r>
            <a:r>
              <a:rPr spc="35" dirty="0"/>
              <a:t> </a:t>
            </a:r>
            <a:r>
              <a:rPr spc="155" dirty="0"/>
              <a:t>ұтымды</a:t>
            </a:r>
            <a:r>
              <a:rPr spc="35" dirty="0"/>
              <a:t> </a:t>
            </a:r>
            <a:r>
              <a:rPr spc="175" dirty="0"/>
              <a:t>басқарудың </a:t>
            </a:r>
            <a:r>
              <a:rPr spc="-610" dirty="0"/>
              <a:t> </a:t>
            </a:r>
            <a:r>
              <a:rPr spc="170" dirty="0"/>
              <a:t>болмауы</a:t>
            </a:r>
          </a:p>
          <a:p>
            <a:pPr marL="551815">
              <a:lnSpc>
                <a:spcPct val="100000"/>
              </a:lnSpc>
              <a:spcBef>
                <a:spcPts val="975"/>
              </a:spcBef>
            </a:pPr>
            <a:r>
              <a:rPr spc="185" dirty="0"/>
              <a:t>дамымаған</a:t>
            </a:r>
            <a:r>
              <a:rPr spc="15" dirty="0"/>
              <a:t> </a:t>
            </a:r>
            <a:r>
              <a:rPr spc="135" dirty="0"/>
              <a:t>көлік</a:t>
            </a:r>
            <a:r>
              <a:rPr spc="15" dirty="0"/>
              <a:t> </a:t>
            </a:r>
            <a:r>
              <a:rPr spc="150" dirty="0"/>
              <a:t>желісі</a:t>
            </a:r>
          </a:p>
          <a:p>
            <a:pPr marL="551815" marR="5080">
              <a:lnSpc>
                <a:spcPct val="132500"/>
              </a:lnSpc>
            </a:pPr>
            <a:r>
              <a:rPr spc="200" dirty="0"/>
              <a:t>терминалдық-логистикалық</a:t>
            </a:r>
            <a:r>
              <a:rPr spc="35" dirty="0"/>
              <a:t> </a:t>
            </a:r>
            <a:r>
              <a:rPr spc="204" dirty="0"/>
              <a:t>кешендер </a:t>
            </a:r>
            <a:r>
              <a:rPr spc="-610" dirty="0"/>
              <a:t> </a:t>
            </a:r>
            <a:r>
              <a:rPr spc="150" dirty="0"/>
              <a:t>желісінің</a:t>
            </a:r>
            <a:r>
              <a:rPr spc="25" dirty="0"/>
              <a:t> </a:t>
            </a:r>
            <a:r>
              <a:rPr spc="170" dirty="0"/>
              <a:t>болмауы</a:t>
            </a:r>
          </a:p>
          <a:p>
            <a:pPr marL="551815" marR="1227455">
              <a:lnSpc>
                <a:spcPct val="132500"/>
              </a:lnSpc>
            </a:pPr>
            <a:r>
              <a:rPr spc="180" dirty="0"/>
              <a:t>техникалық</a:t>
            </a:r>
            <a:r>
              <a:rPr spc="15" dirty="0"/>
              <a:t> </a:t>
            </a:r>
            <a:r>
              <a:rPr spc="190" dirty="0"/>
              <a:t>қамтамасыз</a:t>
            </a:r>
            <a:r>
              <a:rPr spc="15" dirty="0"/>
              <a:t> </a:t>
            </a:r>
            <a:r>
              <a:rPr spc="145" dirty="0"/>
              <a:t>етудің </a:t>
            </a:r>
            <a:r>
              <a:rPr spc="-610" dirty="0"/>
              <a:t> </a:t>
            </a:r>
            <a:r>
              <a:rPr spc="130" dirty="0"/>
              <a:t>жеткіліксіз</a:t>
            </a:r>
            <a:r>
              <a:rPr spc="25" dirty="0"/>
              <a:t> </a:t>
            </a:r>
            <a:r>
              <a:rPr spc="170" dirty="0"/>
              <a:t>деңгейі</a:t>
            </a:r>
          </a:p>
          <a:p>
            <a:pPr marL="551815" marR="36195">
              <a:lnSpc>
                <a:spcPct val="132500"/>
              </a:lnSpc>
            </a:pPr>
            <a:r>
              <a:rPr spc="215" dirty="0"/>
              <a:t>қоймалар </a:t>
            </a:r>
            <a:r>
              <a:rPr spc="235" dirty="0"/>
              <a:t>мен </a:t>
            </a:r>
            <a:r>
              <a:rPr spc="215" dirty="0"/>
              <a:t>қойма </a:t>
            </a:r>
            <a:r>
              <a:rPr spc="185" dirty="0"/>
              <a:t>кешендерін </a:t>
            </a:r>
            <a:r>
              <a:rPr spc="190" dirty="0"/>
              <a:t> </a:t>
            </a:r>
            <a:r>
              <a:rPr spc="165" dirty="0"/>
              <a:t>басқару</a:t>
            </a:r>
            <a:r>
              <a:rPr spc="25" dirty="0"/>
              <a:t> </a:t>
            </a:r>
            <a:r>
              <a:rPr spc="120" dirty="0"/>
              <a:t>тиімділігін</a:t>
            </a:r>
            <a:r>
              <a:rPr spc="30" dirty="0"/>
              <a:t> </a:t>
            </a:r>
            <a:r>
              <a:rPr spc="165" dirty="0"/>
              <a:t>арттыру</a:t>
            </a:r>
            <a:r>
              <a:rPr spc="25" dirty="0"/>
              <a:t> </a:t>
            </a:r>
            <a:r>
              <a:rPr spc="195" dirty="0"/>
              <a:t>саласында </a:t>
            </a:r>
            <a:r>
              <a:rPr spc="-610" dirty="0"/>
              <a:t> </a:t>
            </a:r>
            <a:r>
              <a:rPr spc="130" dirty="0"/>
              <a:t>білімнің</a:t>
            </a:r>
            <a:r>
              <a:rPr spc="25" dirty="0"/>
              <a:t> </a:t>
            </a:r>
            <a:r>
              <a:rPr spc="145" dirty="0"/>
              <a:t>болмауы.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94671" y="1921593"/>
            <a:ext cx="5043170" cy="22790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170"/>
              </a:lnSpc>
              <a:spcBef>
                <a:spcPts val="459"/>
              </a:spcBef>
            </a:pP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Жүйелердің </a:t>
            </a:r>
            <a:r>
              <a:rPr sz="2100" spc="185" dirty="0">
                <a:solidFill>
                  <a:srgbClr val="2E2E2E"/>
                </a:solidFill>
                <a:latin typeface="Times New Roman"/>
                <a:cs typeface="Times New Roman"/>
              </a:rPr>
              <a:t>қойма </a:t>
            </a:r>
            <a:r>
              <a:rPr sz="2100" spc="160" dirty="0">
                <a:solidFill>
                  <a:srgbClr val="2E2E2E"/>
                </a:solidFill>
                <a:latin typeface="Times New Roman"/>
                <a:cs typeface="Times New Roman"/>
              </a:rPr>
              <a:t>логистикасының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90" dirty="0">
                <a:solidFill>
                  <a:srgbClr val="2E2E2E"/>
                </a:solidFill>
                <a:latin typeface="Times New Roman"/>
                <a:cs typeface="Times New Roman"/>
              </a:rPr>
              <a:t>негізгі </a:t>
            </a:r>
            <a:r>
              <a:rPr sz="2100" spc="100" dirty="0">
                <a:solidFill>
                  <a:srgbClr val="2E2E2E"/>
                </a:solidFill>
                <a:latin typeface="Times New Roman"/>
                <a:cs typeface="Times New Roman"/>
              </a:rPr>
              <a:t>кемшілігі </a:t>
            </a:r>
            <a:r>
              <a:rPr sz="2100" spc="325" dirty="0">
                <a:solidFill>
                  <a:srgbClr val="2E2E2E"/>
                </a:solidFill>
                <a:latin typeface="Times New Roman"/>
                <a:cs typeface="Times New Roman"/>
              </a:rPr>
              <a:t>- </a:t>
            </a: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басшылықтың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өз </a:t>
            </a:r>
            <a:r>
              <a:rPr sz="2100" spc="16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кәсіпорнының нақты </a:t>
            </a:r>
            <a:r>
              <a:rPr sz="2100" spc="180" dirty="0">
                <a:solidFill>
                  <a:srgbClr val="2E2E2E"/>
                </a:solidFill>
                <a:latin typeface="Times New Roman"/>
                <a:cs typeface="Times New Roman"/>
              </a:rPr>
              <a:t>мәселелерін </a:t>
            </a:r>
            <a:r>
              <a:rPr sz="2100" spc="1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60" dirty="0">
                <a:solidFill>
                  <a:srgbClr val="2E2E2E"/>
                </a:solidFill>
                <a:latin typeface="Times New Roman"/>
                <a:cs typeface="Times New Roman"/>
              </a:rPr>
              <a:t>(немесе</a:t>
            </a:r>
            <a:r>
              <a:rPr sz="2100" spc="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75" dirty="0">
                <a:solidFill>
                  <a:srgbClr val="2E2E2E"/>
                </a:solidFill>
                <a:latin typeface="Times New Roman"/>
                <a:cs typeface="Times New Roman"/>
              </a:rPr>
              <a:t>олардың</a:t>
            </a:r>
            <a:r>
              <a:rPr sz="21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35" dirty="0">
                <a:solidFill>
                  <a:srgbClr val="2E2E2E"/>
                </a:solidFill>
                <a:latin typeface="Times New Roman"/>
                <a:cs typeface="Times New Roman"/>
              </a:rPr>
              <a:t>себептерін)</a:t>
            </a:r>
            <a:r>
              <a:rPr sz="2100" spc="3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90" dirty="0">
                <a:solidFill>
                  <a:srgbClr val="2E2E2E"/>
                </a:solidFill>
                <a:latin typeface="Times New Roman"/>
                <a:cs typeface="Times New Roman"/>
              </a:rPr>
              <a:t>түсінбеуі </a:t>
            </a:r>
            <a:r>
              <a:rPr sz="2100" spc="-509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90" dirty="0">
                <a:solidFill>
                  <a:srgbClr val="2E2E2E"/>
                </a:solidFill>
                <a:latin typeface="Times New Roman"/>
                <a:cs typeface="Times New Roman"/>
              </a:rPr>
              <a:t>және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стандартты </a:t>
            </a:r>
            <a:r>
              <a:rPr sz="2100" spc="95" dirty="0">
                <a:solidFill>
                  <a:srgbClr val="2E2E2E"/>
                </a:solidFill>
                <a:latin typeface="Times New Roman"/>
                <a:cs typeface="Times New Roman"/>
              </a:rPr>
              <a:t>"заманауи" </a:t>
            </a:r>
            <a:r>
              <a:rPr sz="2100" spc="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ақпараттық </a:t>
            </a:r>
            <a:r>
              <a:rPr sz="2100" spc="125" dirty="0">
                <a:solidFill>
                  <a:srgbClr val="2E2E2E"/>
                </a:solidFill>
                <a:latin typeface="Times New Roman"/>
                <a:cs typeface="Times New Roman"/>
              </a:rPr>
              <a:t>жүйені </a:t>
            </a:r>
            <a:r>
              <a:rPr sz="2100" spc="110" dirty="0">
                <a:solidFill>
                  <a:srgbClr val="2E2E2E"/>
                </a:solidFill>
                <a:latin typeface="Times New Roman"/>
                <a:cs typeface="Times New Roman"/>
              </a:rPr>
              <a:t>енгізуге </a:t>
            </a:r>
            <a:r>
              <a:rPr sz="2100" spc="200" dirty="0">
                <a:solidFill>
                  <a:srgbClr val="2E2E2E"/>
                </a:solidFill>
                <a:latin typeface="Times New Roman"/>
                <a:cs typeface="Times New Roman"/>
              </a:rPr>
              <a:t>немесе </a:t>
            </a:r>
            <a:r>
              <a:rPr sz="2100" spc="204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45" dirty="0">
                <a:solidFill>
                  <a:srgbClr val="2E2E2E"/>
                </a:solidFill>
                <a:latin typeface="Times New Roman"/>
                <a:cs typeface="Times New Roman"/>
              </a:rPr>
              <a:t>басқа </a:t>
            </a:r>
            <a:r>
              <a:rPr sz="2100" spc="170" dirty="0">
                <a:solidFill>
                  <a:srgbClr val="2E2E2E"/>
                </a:solidFill>
                <a:latin typeface="Times New Roman"/>
                <a:cs typeface="Times New Roman"/>
              </a:rPr>
              <a:t>компанияның </a:t>
            </a:r>
            <a:r>
              <a:rPr sz="2100" spc="180" dirty="0">
                <a:solidFill>
                  <a:srgbClr val="2E2E2E"/>
                </a:solidFill>
                <a:latin typeface="Times New Roman"/>
                <a:cs typeface="Times New Roman"/>
              </a:rPr>
              <a:t>қоймасын </a:t>
            </a:r>
            <a:r>
              <a:rPr sz="2100" spc="1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45" dirty="0">
                <a:solidFill>
                  <a:srgbClr val="2E2E2E"/>
                </a:solidFill>
                <a:latin typeface="Times New Roman"/>
                <a:cs typeface="Times New Roman"/>
              </a:rPr>
              <a:t>ұйымдастыруды</a:t>
            </a:r>
            <a:r>
              <a:rPr sz="2100" spc="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14" dirty="0">
                <a:solidFill>
                  <a:srgbClr val="2E2E2E"/>
                </a:solidFill>
                <a:latin typeface="Times New Roman"/>
                <a:cs typeface="Times New Roman"/>
              </a:rPr>
              <a:t>көшіруге</a:t>
            </a:r>
            <a:r>
              <a:rPr sz="2100" spc="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25" dirty="0">
                <a:solidFill>
                  <a:srgbClr val="2E2E2E"/>
                </a:solidFill>
                <a:latin typeface="Times New Roman"/>
                <a:cs typeface="Times New Roman"/>
              </a:rPr>
              <a:t>тырысуы.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" y="7472495"/>
            <a:ext cx="6148116" cy="281450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229943" y="5115205"/>
            <a:ext cx="6825615" cy="31076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455"/>
              </a:spcBef>
            </a:pPr>
            <a:r>
              <a:rPr sz="2100" spc="125" dirty="0">
                <a:solidFill>
                  <a:srgbClr val="2E2E2E"/>
                </a:solidFill>
                <a:latin typeface="Times New Roman"/>
                <a:cs typeface="Times New Roman"/>
              </a:rPr>
              <a:t>Мұндай </a:t>
            </a:r>
            <a:r>
              <a:rPr sz="2100" spc="120" dirty="0">
                <a:solidFill>
                  <a:srgbClr val="2E2E2E"/>
                </a:solidFill>
                <a:latin typeface="Times New Roman"/>
                <a:cs typeface="Times New Roman"/>
              </a:rPr>
              <a:t>кемшілітерді, </a:t>
            </a: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жұмыстың </a:t>
            </a:r>
            <a:r>
              <a:rPr sz="2100" spc="135" dirty="0">
                <a:solidFill>
                  <a:srgbClr val="2E2E2E"/>
                </a:solidFill>
                <a:latin typeface="Times New Roman"/>
                <a:cs typeface="Times New Roman"/>
              </a:rPr>
              <a:t>ағымдағы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нысандары </a:t>
            </a:r>
            <a:r>
              <a:rPr sz="2100" spc="200" dirty="0">
                <a:solidFill>
                  <a:srgbClr val="2E2E2E"/>
                </a:solidFill>
                <a:latin typeface="Times New Roman"/>
                <a:cs typeface="Times New Roman"/>
              </a:rPr>
              <a:t>мен </a:t>
            </a:r>
            <a:r>
              <a:rPr sz="2100" spc="160" dirty="0">
                <a:solidFill>
                  <a:srgbClr val="2E2E2E"/>
                </a:solidFill>
                <a:latin typeface="Times New Roman"/>
                <a:cs typeface="Times New Roman"/>
              </a:rPr>
              <a:t>алгоритмдерін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талдау </a:t>
            </a:r>
            <a:r>
              <a:rPr sz="2100" spc="190" dirty="0">
                <a:solidFill>
                  <a:srgbClr val="2E2E2E"/>
                </a:solidFill>
                <a:latin typeface="Times New Roman"/>
                <a:cs typeface="Times New Roman"/>
              </a:rPr>
              <a:t>және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өзгеру </a:t>
            </a:r>
            <a:r>
              <a:rPr sz="2100" spc="1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мақсаттарын</a:t>
            </a:r>
            <a:r>
              <a:rPr sz="2100" spc="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әзірлеу</a:t>
            </a:r>
            <a:r>
              <a:rPr sz="2100" spc="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20" dirty="0">
                <a:solidFill>
                  <a:srgbClr val="2E2E2E"/>
                </a:solidFill>
                <a:latin typeface="Times New Roman"/>
                <a:cs typeface="Times New Roman"/>
              </a:rPr>
              <a:t>(көбінесе</a:t>
            </a:r>
            <a:r>
              <a:rPr sz="2100" spc="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сыртқы</a:t>
            </a:r>
            <a:r>
              <a:rPr sz="2100" spc="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консалтингті </a:t>
            </a:r>
            <a:r>
              <a:rPr sz="2100" spc="-509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30" dirty="0">
                <a:solidFill>
                  <a:srgbClr val="2E2E2E"/>
                </a:solidFill>
                <a:latin typeface="Times New Roman"/>
                <a:cs typeface="Times New Roman"/>
              </a:rPr>
              <a:t>тарту </a:t>
            </a:r>
            <a:r>
              <a:rPr sz="2100" spc="120" dirty="0">
                <a:solidFill>
                  <a:srgbClr val="2E2E2E"/>
                </a:solidFill>
                <a:latin typeface="Times New Roman"/>
                <a:cs typeface="Times New Roman"/>
              </a:rPr>
              <a:t>арқылы).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Осыдан </a:t>
            </a:r>
            <a:r>
              <a:rPr sz="2100" spc="135" dirty="0">
                <a:solidFill>
                  <a:srgbClr val="2E2E2E"/>
                </a:solidFill>
                <a:latin typeface="Times New Roman"/>
                <a:cs typeface="Times New Roman"/>
              </a:rPr>
              <a:t>кейін </a:t>
            </a: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мақсаттарға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жету </a:t>
            </a:r>
            <a:r>
              <a:rPr sz="2100" spc="14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90" dirty="0">
                <a:solidFill>
                  <a:srgbClr val="2E2E2E"/>
                </a:solidFill>
                <a:latin typeface="Times New Roman"/>
                <a:cs typeface="Times New Roman"/>
              </a:rPr>
              <a:t>және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нақты </a:t>
            </a:r>
            <a:r>
              <a:rPr sz="2100" spc="180" dirty="0">
                <a:solidFill>
                  <a:srgbClr val="2E2E2E"/>
                </a:solidFill>
                <a:latin typeface="Times New Roman"/>
                <a:cs typeface="Times New Roman"/>
              </a:rPr>
              <a:t>мәселелерді </a:t>
            </a:r>
            <a:r>
              <a:rPr sz="2100" spc="125" dirty="0">
                <a:solidFill>
                  <a:srgbClr val="2E2E2E"/>
                </a:solidFill>
                <a:latin typeface="Times New Roman"/>
                <a:cs typeface="Times New Roman"/>
              </a:rPr>
              <a:t>шешу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шаралары </a:t>
            </a:r>
            <a:r>
              <a:rPr sz="2100" spc="1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45" dirty="0">
                <a:solidFill>
                  <a:srgbClr val="2E2E2E"/>
                </a:solidFill>
                <a:latin typeface="Times New Roman"/>
                <a:cs typeface="Times New Roman"/>
              </a:rPr>
              <a:t>анықталады. </a:t>
            </a: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Ресейлік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кәсіпорындарда </a:t>
            </a:r>
            <a:r>
              <a:rPr sz="2100" spc="95" dirty="0">
                <a:solidFill>
                  <a:srgbClr val="2E2E2E"/>
                </a:solidFill>
                <a:latin typeface="Times New Roman"/>
                <a:cs typeface="Times New Roman"/>
              </a:rPr>
              <a:t>бұған </a:t>
            </a:r>
            <a:r>
              <a:rPr sz="2100" spc="160" dirty="0">
                <a:solidFill>
                  <a:srgbClr val="2E2E2E"/>
                </a:solidFill>
                <a:latin typeface="Times New Roman"/>
                <a:cs typeface="Times New Roman"/>
              </a:rPr>
              <a:t>назар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аударылмайды.</a:t>
            </a:r>
            <a:r>
              <a:rPr sz="2100" spc="1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Нәтижесінде-көңілсіздік,</a:t>
            </a:r>
            <a:r>
              <a:rPr sz="2100" spc="1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90" dirty="0">
                <a:solidFill>
                  <a:srgbClr val="2E2E2E"/>
                </a:solidFill>
                <a:latin typeface="Times New Roman"/>
                <a:cs typeface="Times New Roman"/>
              </a:rPr>
              <a:t>сондай-ақ </a:t>
            </a:r>
            <a:r>
              <a:rPr sz="2100" spc="-509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85" dirty="0">
                <a:solidFill>
                  <a:srgbClr val="2E2E2E"/>
                </a:solidFill>
                <a:latin typeface="Times New Roman"/>
                <a:cs typeface="Times New Roman"/>
              </a:rPr>
              <a:t>қойма </a:t>
            </a:r>
            <a:r>
              <a:rPr sz="2100" spc="140" dirty="0">
                <a:solidFill>
                  <a:srgbClr val="2E2E2E"/>
                </a:solidFill>
                <a:latin typeface="Times New Roman"/>
                <a:cs typeface="Times New Roman"/>
              </a:rPr>
              <a:t>шаруашылығын </a:t>
            </a:r>
            <a:r>
              <a:rPr sz="2100" spc="145" dirty="0">
                <a:solidFill>
                  <a:srgbClr val="2E2E2E"/>
                </a:solidFill>
                <a:latin typeface="Times New Roman"/>
                <a:cs typeface="Times New Roman"/>
              </a:rPr>
              <a:t>пайдалануға </a:t>
            </a: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байланысты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65" dirty="0">
                <a:solidFill>
                  <a:srgbClr val="2E2E2E"/>
                </a:solidFill>
                <a:latin typeface="Times New Roman"/>
                <a:cs typeface="Times New Roman"/>
              </a:rPr>
              <a:t>шамадан </a:t>
            </a:r>
            <a:r>
              <a:rPr sz="2100" spc="150" dirty="0">
                <a:solidFill>
                  <a:srgbClr val="2E2E2E"/>
                </a:solidFill>
                <a:latin typeface="Times New Roman"/>
                <a:cs typeface="Times New Roman"/>
              </a:rPr>
              <a:t>тыс </a:t>
            </a:r>
            <a:r>
              <a:rPr sz="2100" spc="130" dirty="0">
                <a:solidFill>
                  <a:srgbClr val="2E2E2E"/>
                </a:solidFill>
                <a:latin typeface="Times New Roman"/>
                <a:cs typeface="Times New Roman"/>
              </a:rPr>
              <a:t>шығындар. </a:t>
            </a:r>
            <a:r>
              <a:rPr sz="2100" spc="110" dirty="0">
                <a:solidFill>
                  <a:srgbClr val="2E2E2E"/>
                </a:solidFill>
                <a:latin typeface="Times New Roman"/>
                <a:cs typeface="Times New Roman"/>
              </a:rPr>
              <a:t>"Жалпы </a:t>
            </a:r>
            <a:r>
              <a:rPr sz="2100" spc="114" dirty="0">
                <a:solidFill>
                  <a:srgbClr val="2E2E2E"/>
                </a:solidFill>
                <a:latin typeface="Times New Roman"/>
                <a:cs typeface="Times New Roman"/>
              </a:rPr>
              <a:t>типтік </a:t>
            </a:r>
            <a:r>
              <a:rPr sz="2100" spc="1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55" dirty="0">
                <a:solidFill>
                  <a:srgbClr val="2E2E2E"/>
                </a:solidFill>
                <a:latin typeface="Times New Roman"/>
                <a:cs typeface="Times New Roman"/>
              </a:rPr>
              <a:t>мәселелерді" </a:t>
            </a:r>
            <a:r>
              <a:rPr sz="2100" spc="160" dirty="0">
                <a:solidFill>
                  <a:srgbClr val="2E2E2E"/>
                </a:solidFill>
                <a:latin typeface="Times New Roman"/>
                <a:cs typeface="Times New Roman"/>
              </a:rPr>
              <a:t>емес, </a:t>
            </a:r>
            <a:r>
              <a:rPr sz="2100" spc="95" dirty="0">
                <a:solidFill>
                  <a:srgbClr val="2E2E2E"/>
                </a:solidFill>
                <a:latin typeface="Times New Roman"/>
                <a:cs typeface="Times New Roman"/>
              </a:rPr>
              <a:t>жергілікті, </a:t>
            </a:r>
            <a:r>
              <a:rPr sz="2100" spc="125" dirty="0">
                <a:solidFill>
                  <a:srgbClr val="2E2E2E"/>
                </a:solidFill>
                <a:latin typeface="Times New Roman"/>
                <a:cs typeface="Times New Roman"/>
              </a:rPr>
              <a:t>өзекті </a:t>
            </a:r>
            <a:r>
              <a:rPr sz="2100" spc="180" dirty="0">
                <a:solidFill>
                  <a:srgbClr val="2E2E2E"/>
                </a:solidFill>
                <a:latin typeface="Times New Roman"/>
                <a:cs typeface="Times New Roman"/>
              </a:rPr>
              <a:t>мәселелерді </a:t>
            </a:r>
            <a:r>
              <a:rPr sz="2100" spc="18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25" dirty="0">
                <a:solidFill>
                  <a:srgbClr val="2E2E2E"/>
                </a:solidFill>
                <a:latin typeface="Times New Roman"/>
                <a:cs typeface="Times New Roman"/>
              </a:rPr>
              <a:t>шешу</a:t>
            </a:r>
            <a:r>
              <a:rPr sz="2100" spc="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100" spc="135" dirty="0">
                <a:solidFill>
                  <a:srgbClr val="2E2E2E"/>
                </a:solidFill>
                <a:latin typeface="Times New Roman"/>
                <a:cs typeface="Times New Roman"/>
              </a:rPr>
              <a:t>керек.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" y="7231491"/>
            <a:ext cx="4472588" cy="30647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5264" y="2342088"/>
            <a:ext cx="8429661" cy="61479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67186" y="1480988"/>
            <a:ext cx="13464540" cy="70135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660"/>
              </a:spcBef>
            </a:pPr>
            <a:r>
              <a:rPr sz="2600" b="1" spc="-15" dirty="0">
                <a:solidFill>
                  <a:srgbClr val="004AAC"/>
                </a:solidFill>
                <a:latin typeface="Times New Roman"/>
                <a:cs typeface="Times New Roman"/>
              </a:rPr>
              <a:t>ЛОГИСТИКАЛЫҚ</a:t>
            </a:r>
            <a:r>
              <a:rPr sz="2600" b="1" spc="2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004AAC"/>
                </a:solidFill>
                <a:latin typeface="Times New Roman"/>
                <a:cs typeface="Times New Roman"/>
              </a:rPr>
              <a:t>ЖҮЙЕЛЕРДІҢ</a:t>
            </a:r>
            <a:r>
              <a:rPr sz="2600" b="1" spc="2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70" dirty="0">
                <a:solidFill>
                  <a:srgbClr val="004AAC"/>
                </a:solidFill>
                <a:latin typeface="Times New Roman"/>
                <a:cs typeface="Times New Roman"/>
              </a:rPr>
              <a:t>БАСТЫ</a:t>
            </a:r>
            <a:r>
              <a:rPr sz="2600" b="1" spc="2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004AAC"/>
                </a:solidFill>
                <a:latin typeface="Times New Roman"/>
                <a:cs typeface="Times New Roman"/>
              </a:rPr>
              <a:t>КЕМШІЛІГІ-ӨНДІРІСТІК</a:t>
            </a:r>
            <a:r>
              <a:rPr sz="2600" b="1" spc="2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4AAC"/>
                </a:solidFill>
                <a:latin typeface="Times New Roman"/>
                <a:cs typeface="Times New Roman"/>
              </a:rPr>
              <a:t>БӨЛІМШЕЛЕР </a:t>
            </a:r>
            <a:r>
              <a:rPr sz="2600" b="1" spc="-63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4AAC"/>
                </a:solidFill>
                <a:latin typeface="Times New Roman"/>
                <a:cs typeface="Times New Roman"/>
              </a:rPr>
              <a:t>МЕН</a:t>
            </a:r>
            <a:r>
              <a:rPr sz="2600" b="1" spc="3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4AAC"/>
                </a:solidFill>
                <a:latin typeface="Times New Roman"/>
                <a:cs typeface="Times New Roman"/>
              </a:rPr>
              <a:t>ТЕХНОЛОГИЯЛЫҚ</a:t>
            </a:r>
            <a:r>
              <a:rPr sz="2600" b="1" spc="3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60" dirty="0">
                <a:solidFill>
                  <a:srgbClr val="004AAC"/>
                </a:solidFill>
                <a:latin typeface="Times New Roman"/>
                <a:cs typeface="Times New Roman"/>
              </a:rPr>
              <a:t>ЦИКЛ</a:t>
            </a:r>
            <a:r>
              <a:rPr sz="2600" b="1" spc="3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004AAC"/>
                </a:solidFill>
                <a:latin typeface="Times New Roman"/>
                <a:cs typeface="Times New Roman"/>
              </a:rPr>
              <a:t>КЕЗЕҢДЕРІ</a:t>
            </a:r>
            <a:r>
              <a:rPr sz="2600" b="1" spc="3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srgbClr val="004AAC"/>
                </a:solidFill>
                <a:latin typeface="Times New Roman"/>
                <a:cs typeface="Times New Roman"/>
              </a:rPr>
              <a:t>АРАСЫНДА</a:t>
            </a:r>
            <a:r>
              <a:rPr sz="2600" b="1" spc="3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004AAC"/>
                </a:solidFill>
                <a:latin typeface="Times New Roman"/>
                <a:cs typeface="Times New Roman"/>
              </a:rPr>
              <a:t>АЙТАРЛЫҚТАЙ </a:t>
            </a:r>
            <a:r>
              <a:rPr sz="2600" b="1" spc="-1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004AAC"/>
                </a:solidFill>
                <a:latin typeface="Times New Roman"/>
                <a:cs typeface="Times New Roman"/>
              </a:rPr>
              <a:t>БУФЕРЛІК</a:t>
            </a:r>
            <a:r>
              <a:rPr sz="2600" b="1" spc="30" dirty="0">
                <a:solidFill>
                  <a:srgbClr val="004AAC"/>
                </a:solidFill>
                <a:latin typeface="Times New Roman"/>
                <a:cs typeface="Times New Roman"/>
              </a:rPr>
              <a:t> ҚОРЛАРДЫҢ</a:t>
            </a:r>
            <a:r>
              <a:rPr sz="2600" b="1" spc="3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4AAC"/>
                </a:solidFill>
                <a:latin typeface="Times New Roman"/>
                <a:cs typeface="Times New Roman"/>
              </a:rPr>
              <a:t>ЖЕТКІЛІКСІЗДІГІ</a:t>
            </a:r>
            <a:r>
              <a:rPr sz="2600" b="1" spc="3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20" dirty="0">
                <a:solidFill>
                  <a:srgbClr val="004AAC"/>
                </a:solidFill>
                <a:latin typeface="Times New Roman"/>
                <a:cs typeface="Times New Roman"/>
              </a:rPr>
              <a:t>ЖӘНЕ</a:t>
            </a:r>
            <a:r>
              <a:rPr sz="2600" b="1" spc="3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004AAC"/>
                </a:solidFill>
                <a:latin typeface="Times New Roman"/>
                <a:cs typeface="Times New Roman"/>
              </a:rPr>
              <a:t>ҚОЛДАУ</a:t>
            </a:r>
            <a:r>
              <a:rPr sz="2600" b="1" spc="3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004AAC"/>
                </a:solidFill>
                <a:latin typeface="Times New Roman"/>
                <a:cs typeface="Times New Roman"/>
              </a:rPr>
              <a:t>ҚАЖЕТТІЛІГІНҢ </a:t>
            </a:r>
            <a:r>
              <a:rPr sz="2600" b="1" spc="-10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004AAC"/>
                </a:solidFill>
                <a:latin typeface="Times New Roman"/>
                <a:cs typeface="Times New Roman"/>
              </a:rPr>
              <a:t>ТӨМЕНГІ</a:t>
            </a:r>
            <a:r>
              <a:rPr sz="2600" b="1" spc="25" dirty="0">
                <a:solidFill>
                  <a:srgbClr val="004AAC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004AAC"/>
                </a:solidFill>
                <a:latin typeface="Times New Roman"/>
                <a:cs typeface="Times New Roman"/>
              </a:rPr>
              <a:t>КӨРСЕТКІШТЕРІ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 marR="7130415">
              <a:lnSpc>
                <a:spcPct val="114999"/>
              </a:lnSpc>
              <a:spcBef>
                <a:spcPts val="2515"/>
              </a:spcBef>
            </a:pPr>
            <a:r>
              <a:rPr sz="2500" spc="90" dirty="0">
                <a:solidFill>
                  <a:srgbClr val="2E2E2E"/>
                </a:solidFill>
                <a:latin typeface="Cambria"/>
                <a:cs typeface="Cambria"/>
              </a:rPr>
              <a:t>Мұнда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50" dirty="0">
                <a:solidFill>
                  <a:srgbClr val="2E2E2E"/>
                </a:solidFill>
                <a:latin typeface="Cambria"/>
                <a:cs typeface="Cambria"/>
              </a:rPr>
              <a:t>орталық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80" dirty="0">
                <a:solidFill>
                  <a:srgbClr val="2E2E2E"/>
                </a:solidFill>
                <a:latin typeface="Cambria"/>
                <a:cs typeface="Cambria"/>
              </a:rPr>
              <a:t>басқару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95" dirty="0">
                <a:solidFill>
                  <a:srgbClr val="2E2E2E"/>
                </a:solidFill>
                <a:latin typeface="Cambria"/>
                <a:cs typeface="Cambria"/>
              </a:rPr>
              <a:t>жүйесі 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70" dirty="0">
                <a:solidFill>
                  <a:srgbClr val="2E2E2E"/>
                </a:solidFill>
                <a:latin typeface="Cambria"/>
                <a:cs typeface="Cambria"/>
              </a:rPr>
              <a:t>кәсіпорынның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45" dirty="0">
                <a:solidFill>
                  <a:srgbClr val="2E2E2E"/>
                </a:solidFill>
                <a:latin typeface="Cambria"/>
                <a:cs typeface="Cambria"/>
              </a:rPr>
              <a:t>әртүрлі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80" dirty="0">
                <a:solidFill>
                  <a:srgbClr val="2E2E2E"/>
                </a:solidFill>
                <a:latin typeface="Cambria"/>
                <a:cs typeface="Cambria"/>
              </a:rPr>
              <a:t>учаскелері </a:t>
            </a:r>
            <a:r>
              <a:rPr sz="2500" spc="8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55" dirty="0">
                <a:solidFill>
                  <a:srgbClr val="2E2E2E"/>
                </a:solidFill>
                <a:latin typeface="Cambria"/>
                <a:cs typeface="Cambria"/>
              </a:rPr>
              <a:t>арасындағы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65" dirty="0">
                <a:solidFill>
                  <a:srgbClr val="2E2E2E"/>
                </a:solidFill>
                <a:latin typeface="Cambria"/>
                <a:cs typeface="Cambria"/>
              </a:rPr>
              <a:t>материалдық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45" dirty="0">
                <a:solidFill>
                  <a:srgbClr val="2E2E2E"/>
                </a:solidFill>
                <a:latin typeface="Cambria"/>
                <a:cs typeface="Cambria"/>
              </a:rPr>
              <a:t>ағындардың </a:t>
            </a:r>
            <a:r>
              <a:rPr sz="2500" spc="5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85" dirty="0">
                <a:solidFill>
                  <a:srgbClr val="2E2E2E"/>
                </a:solidFill>
                <a:latin typeface="Cambria"/>
                <a:cs typeface="Cambria"/>
              </a:rPr>
              <a:t>алмасуына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85" dirty="0">
                <a:solidFill>
                  <a:srgbClr val="2E2E2E"/>
                </a:solidFill>
                <a:latin typeface="Cambria"/>
                <a:cs typeface="Cambria"/>
              </a:rPr>
              <a:t>араласпайды,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90" dirty="0">
                <a:solidFill>
                  <a:srgbClr val="2E2E2E"/>
                </a:solidFill>
                <a:latin typeface="Cambria"/>
                <a:cs typeface="Cambria"/>
              </a:rPr>
              <a:t>олар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35" dirty="0">
                <a:solidFill>
                  <a:srgbClr val="2E2E2E"/>
                </a:solidFill>
                <a:latin typeface="Cambria"/>
                <a:cs typeface="Cambria"/>
              </a:rPr>
              <a:t>үшін </a:t>
            </a:r>
            <a:r>
              <a:rPr sz="2500" spc="4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25" dirty="0">
                <a:solidFill>
                  <a:srgbClr val="2E2E2E"/>
                </a:solidFill>
                <a:latin typeface="Cambria"/>
                <a:cs typeface="Cambria"/>
              </a:rPr>
              <a:t>ағымдағы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55" dirty="0">
                <a:solidFill>
                  <a:srgbClr val="2E2E2E"/>
                </a:solidFill>
                <a:latin typeface="Cambria"/>
                <a:cs typeface="Cambria"/>
              </a:rPr>
              <a:t>өндірістік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70" dirty="0">
                <a:solidFill>
                  <a:srgbClr val="2E2E2E"/>
                </a:solidFill>
                <a:latin typeface="Cambria"/>
                <a:cs typeface="Cambria"/>
              </a:rPr>
              <a:t>тапсырмаларды </a:t>
            </a:r>
            <a:r>
              <a:rPr sz="2500" spc="7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70" dirty="0">
                <a:solidFill>
                  <a:srgbClr val="2E2E2E"/>
                </a:solidFill>
                <a:latin typeface="Cambria"/>
                <a:cs typeface="Cambria"/>
              </a:rPr>
              <a:t>белгілемейді.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85" dirty="0">
                <a:solidFill>
                  <a:srgbClr val="2E2E2E"/>
                </a:solidFill>
                <a:latin typeface="Cambria"/>
                <a:cs typeface="Cambria"/>
              </a:rPr>
              <a:t>Жеке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60" dirty="0">
                <a:solidFill>
                  <a:srgbClr val="2E2E2E"/>
                </a:solidFill>
                <a:latin typeface="Cambria"/>
                <a:cs typeface="Cambria"/>
              </a:rPr>
              <a:t>технологиялық </a:t>
            </a:r>
            <a:r>
              <a:rPr sz="2500" spc="6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35" dirty="0">
                <a:solidFill>
                  <a:srgbClr val="2E2E2E"/>
                </a:solidFill>
                <a:latin typeface="Cambria"/>
                <a:cs typeface="Cambria"/>
              </a:rPr>
              <a:t>буынның</a:t>
            </a:r>
            <a:r>
              <a:rPr sz="2500" spc="11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55" dirty="0">
                <a:solidFill>
                  <a:srgbClr val="2E2E2E"/>
                </a:solidFill>
                <a:latin typeface="Cambria"/>
                <a:cs typeface="Cambria"/>
              </a:rPr>
              <a:t>өндірістік</a:t>
            </a:r>
            <a:r>
              <a:rPr sz="2500" spc="114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65" dirty="0">
                <a:solidFill>
                  <a:srgbClr val="2E2E2E"/>
                </a:solidFill>
                <a:latin typeface="Cambria"/>
                <a:cs typeface="Cambria"/>
              </a:rPr>
              <a:t>бағдарламасы</a:t>
            </a:r>
            <a:r>
              <a:rPr sz="2500" spc="11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90" dirty="0">
                <a:solidFill>
                  <a:srgbClr val="2E2E2E"/>
                </a:solidFill>
                <a:latin typeface="Cambria"/>
                <a:cs typeface="Cambria"/>
              </a:rPr>
              <a:t>келесі </a:t>
            </a:r>
            <a:r>
              <a:rPr sz="2500" spc="-53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35" dirty="0">
                <a:solidFill>
                  <a:srgbClr val="2E2E2E"/>
                </a:solidFill>
                <a:latin typeface="Cambria"/>
                <a:cs typeface="Cambria"/>
              </a:rPr>
              <a:t>буынның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Тапсырыс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мөлшерімен 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45" dirty="0">
                <a:solidFill>
                  <a:srgbClr val="2E2E2E"/>
                </a:solidFill>
                <a:latin typeface="Cambria"/>
                <a:cs typeface="Cambria"/>
              </a:rPr>
              <a:t>анықталады.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80" dirty="0">
                <a:solidFill>
                  <a:srgbClr val="2E2E2E"/>
                </a:solidFill>
                <a:latin typeface="Cambria"/>
                <a:cs typeface="Cambria"/>
              </a:rPr>
              <a:t>Орталық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80" dirty="0">
                <a:solidFill>
                  <a:srgbClr val="2E2E2E"/>
                </a:solidFill>
                <a:latin typeface="Cambria"/>
                <a:cs typeface="Cambria"/>
              </a:rPr>
              <a:t>басқару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95" dirty="0">
                <a:solidFill>
                  <a:srgbClr val="2E2E2E"/>
                </a:solidFill>
                <a:latin typeface="Cambria"/>
                <a:cs typeface="Cambria"/>
              </a:rPr>
              <a:t>жүйесі 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55" dirty="0">
                <a:solidFill>
                  <a:srgbClr val="2E2E2E"/>
                </a:solidFill>
                <a:latin typeface="Cambria"/>
                <a:cs typeface="Cambria"/>
              </a:rPr>
              <a:t>өндірістік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60" dirty="0">
                <a:solidFill>
                  <a:srgbClr val="2E2E2E"/>
                </a:solidFill>
                <a:latin typeface="Cambria"/>
                <a:cs typeface="Cambria"/>
              </a:rPr>
              <a:t>технологиялық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15" dirty="0">
                <a:solidFill>
                  <a:srgbClr val="2E2E2E"/>
                </a:solidFill>
                <a:latin typeface="Cambria"/>
                <a:cs typeface="Cambria"/>
              </a:rPr>
              <a:t>тізбектің </a:t>
            </a:r>
            <a:r>
              <a:rPr sz="2500" spc="2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75" dirty="0">
                <a:solidFill>
                  <a:srgbClr val="2E2E2E"/>
                </a:solidFill>
                <a:latin typeface="Cambria"/>
                <a:cs typeface="Cambria"/>
              </a:rPr>
              <a:t>соңғы</a:t>
            </a:r>
            <a:r>
              <a:rPr sz="2500" spc="100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30" dirty="0">
                <a:solidFill>
                  <a:srgbClr val="2E2E2E"/>
                </a:solidFill>
                <a:latin typeface="Cambria"/>
                <a:cs typeface="Cambria"/>
              </a:rPr>
              <a:t>буынына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40" dirty="0">
                <a:solidFill>
                  <a:srgbClr val="2E2E2E"/>
                </a:solidFill>
                <a:latin typeface="Cambria"/>
                <a:cs typeface="Cambria"/>
              </a:rPr>
              <a:t>ғана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65" dirty="0">
                <a:solidFill>
                  <a:srgbClr val="2E2E2E"/>
                </a:solidFill>
                <a:latin typeface="Cambria"/>
                <a:cs typeface="Cambria"/>
              </a:rPr>
              <a:t>міндет</a:t>
            </a:r>
            <a:r>
              <a:rPr sz="2500" spc="105" dirty="0">
                <a:solidFill>
                  <a:srgbClr val="2E2E2E"/>
                </a:solidFill>
                <a:latin typeface="Cambria"/>
                <a:cs typeface="Cambria"/>
              </a:rPr>
              <a:t> </a:t>
            </a:r>
            <a:r>
              <a:rPr sz="2500" spc="60" dirty="0">
                <a:solidFill>
                  <a:srgbClr val="2E2E2E"/>
                </a:solidFill>
                <a:latin typeface="Cambria"/>
                <a:cs typeface="Cambria"/>
              </a:rPr>
              <a:t>қояды.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1008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Cambria</vt:lpstr>
      <vt:lpstr>Palatino Linotype</vt:lpstr>
      <vt:lpstr>Tahoma</vt:lpstr>
      <vt:lpstr>Times New Roman</vt:lpstr>
      <vt:lpstr>Verdana</vt:lpstr>
      <vt:lpstr>Office Theme</vt:lpstr>
      <vt:lpstr>ДӘРІС №10</vt:lpstr>
      <vt:lpstr>ЛОГИСТИКАЛЫҚ ЖҮЙЕ</vt:lpstr>
      <vt:lpstr>ЖҮЙЕ  АРТЫҚШЫЛЫҚТАРЫ</vt:lpstr>
      <vt:lpstr>ЖҮЙЕ  АРТЫҚШЫЛЫҚТАРЫ</vt:lpstr>
      <vt:lpstr>Презентация PowerPoint</vt:lpstr>
      <vt:lpstr>Презентация PowerPoint</vt:lpstr>
      <vt:lpstr>Презентация PowerPoint</vt:lpstr>
      <vt:lpstr>КЕМШІЛІКТЕР</vt:lpstr>
      <vt:lpstr>Презентация PowerPoint</vt:lpstr>
      <vt:lpstr>Қазақстан және әлем бойынша логистика статистикасы  (2024ж. – 2025ж.)</vt:lpstr>
      <vt:lpstr>ЛОГИСТИКАЛЫҚ ЖҮЙЕЛЕРДІҢ КЕМШІЛІКТЕРІН ЖОЮ  МАҚСАТЫНДА ЖАСАЛУЫ ТИІС ЖҰМЫСТАР: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Сарсенбаева А.С. Логистика №10-cем</dc:title>
  <dc:creator>Альбина Сарсенбаева</dc:creator>
  <cp:keywords>DAFzrK8Yq8Q,BAEr5hzUP0A</cp:keywords>
  <cp:lastModifiedBy>Nurdaulet Kurbankozha</cp:lastModifiedBy>
  <cp:revision>3</cp:revision>
  <dcterms:created xsi:type="dcterms:W3CDTF">2024-11-06T11:36:56Z</dcterms:created>
  <dcterms:modified xsi:type="dcterms:W3CDTF">2025-10-30T08:26:47Z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Creator">
    <vt:lpwstr>Canva</vt:lpwstr>
  </property>
  <property fmtid="{D5CDD505-2E9C-101B-9397-08002B2CF9AE}" pid="4" name="LastSaved">
    <vt:filetime>2024-11-06T00:00:00Z</vt:filetime>
  </property>
</Properties>
</file>